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tkinson Hyperlegible Bold" charset="1" panose="00000000000000000000"/>
      <p:regular r:id="rId15"/>
    </p:embeddedFont>
    <p:embeddedFont>
      <p:font typeface="Canva Sans 1 Bold" charset="1" panose="020B0803030501040103"/>
      <p:regular r:id="rId16"/>
    </p:embeddedFont>
    <p:embeddedFont>
      <p:font typeface="Agrandir Medium" charset="1" panose="00000600000000000000"/>
      <p:regular r:id="rId17"/>
    </p:embeddedFont>
    <p:embeddedFont>
      <p:font typeface="Canva Sans 2 Bold" charset="1" panose="020B0803030501040103"/>
      <p:regular r:id="rId18"/>
    </p:embeddedFont>
    <p:embeddedFont>
      <p:font typeface="Agrandir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2" Target="../media/image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jpe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jpeg" Type="http://schemas.openxmlformats.org/officeDocument/2006/relationships/image"/><Relationship Id="rId3" Target="../media/image16.jpe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jpe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16" Target="../media/image49.png" Type="http://schemas.openxmlformats.org/officeDocument/2006/relationships/image"/><Relationship Id="rId17" Target="../media/image50.svg" Type="http://schemas.openxmlformats.org/officeDocument/2006/relationships/image"/><Relationship Id="rId18" Target="../media/image51.png" Type="http://schemas.openxmlformats.org/officeDocument/2006/relationships/image"/><Relationship Id="rId19" Target="../media/image52.svg" Type="http://schemas.openxmlformats.org/officeDocument/2006/relationships/image"/><Relationship Id="rId2" Target="../media/image35.png" Type="http://schemas.openxmlformats.org/officeDocument/2006/relationships/image"/><Relationship Id="rId20" Target="../media/image53.png" Type="http://schemas.openxmlformats.org/officeDocument/2006/relationships/image"/><Relationship Id="rId21" Target="../media/image54.svg" Type="http://schemas.openxmlformats.org/officeDocument/2006/relationships/image"/><Relationship Id="rId22" Target="../media/image55.png" Type="http://schemas.openxmlformats.org/officeDocument/2006/relationships/image"/><Relationship Id="rId23" Target="../media/image56.svg" Type="http://schemas.openxmlformats.org/officeDocument/2006/relationships/image"/><Relationship Id="rId24" Target="../media/image57.png" Type="http://schemas.openxmlformats.org/officeDocument/2006/relationships/image"/><Relationship Id="rId25" Target="../media/image58.svg" Type="http://schemas.openxmlformats.org/officeDocument/2006/relationships/image"/><Relationship Id="rId26" Target="../media/image59.png" Type="http://schemas.openxmlformats.org/officeDocument/2006/relationships/image"/><Relationship Id="rId27" Target="../media/image60.svg" Type="http://schemas.openxmlformats.org/officeDocument/2006/relationships/image"/><Relationship Id="rId28" Target="../media/image61.png" Type="http://schemas.openxmlformats.org/officeDocument/2006/relationships/image"/><Relationship Id="rId29" Target="../media/image62.svg" Type="http://schemas.openxmlformats.org/officeDocument/2006/relationships/image"/><Relationship Id="rId3" Target="../media/image36.svg" Type="http://schemas.openxmlformats.org/officeDocument/2006/relationships/image"/><Relationship Id="rId30" Target="../media/image63.png" Type="http://schemas.openxmlformats.org/officeDocument/2006/relationships/image"/><Relationship Id="rId31" Target="../media/image64.svg" Type="http://schemas.openxmlformats.org/officeDocument/2006/relationships/image"/><Relationship Id="rId32" Target="../media/image65.png" Type="http://schemas.openxmlformats.org/officeDocument/2006/relationships/image"/><Relationship Id="rId33" Target="../media/image66.svg" Type="http://schemas.openxmlformats.org/officeDocument/2006/relationships/image"/><Relationship Id="rId34" Target="../media/image67.png" Type="http://schemas.openxmlformats.org/officeDocument/2006/relationships/image"/><Relationship Id="rId35" Target="../media/image68.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177755" y="-6014515"/>
            <a:ext cx="25862959" cy="16532287"/>
          </a:xfrm>
          <a:custGeom>
            <a:avLst/>
            <a:gdLst/>
            <a:ahLst/>
            <a:cxnLst/>
            <a:rect r="r" b="b" t="t" l="l"/>
            <a:pathLst>
              <a:path h="16532287" w="25862959">
                <a:moveTo>
                  <a:pt x="0" y="0"/>
                </a:moveTo>
                <a:lnTo>
                  <a:pt x="25862959" y="0"/>
                </a:lnTo>
                <a:lnTo>
                  <a:pt x="25862959" y="16532287"/>
                </a:lnTo>
                <a:lnTo>
                  <a:pt x="0" y="16532287"/>
                </a:lnTo>
                <a:lnTo>
                  <a:pt x="0" y="0"/>
                </a:lnTo>
                <a:close/>
              </a:path>
            </a:pathLst>
          </a:custGeom>
          <a:blipFill>
            <a:blip r:embed="rId3"/>
            <a:stretch>
              <a:fillRect l="0" t="-4949" r="0" b="-4949"/>
            </a:stretch>
          </a:blipFill>
        </p:spPr>
      </p:sp>
      <p:sp>
        <p:nvSpPr>
          <p:cNvPr name="TextBox 4" id="4"/>
          <p:cNvSpPr txBox="true"/>
          <p:nvPr/>
        </p:nvSpPr>
        <p:spPr>
          <a:xfrm rot="0">
            <a:off x="3849307" y="2173369"/>
            <a:ext cx="11558985" cy="6804025"/>
          </a:xfrm>
          <a:prstGeom prst="rect">
            <a:avLst/>
          </a:prstGeom>
        </p:spPr>
        <p:txBody>
          <a:bodyPr anchor="t" rtlCol="false" tIns="0" lIns="0" bIns="0" rIns="0">
            <a:spAutoFit/>
          </a:bodyPr>
          <a:lstStyle/>
          <a:p>
            <a:pPr algn="ctr">
              <a:lnSpc>
                <a:spcPts val="10699"/>
              </a:lnSpc>
            </a:pPr>
            <a:r>
              <a:rPr lang="en-US" sz="9999" spc="-349">
                <a:solidFill>
                  <a:srgbClr val="FFFFFF"/>
                </a:solidFill>
                <a:latin typeface="Atkinson Hyperlegible Bold"/>
                <a:ea typeface="Atkinson Hyperlegible Bold"/>
                <a:cs typeface="Atkinson Hyperlegible Bold"/>
                <a:sym typeface="Atkinson Hyperlegible Bold"/>
              </a:rPr>
              <a:t>CREDIT CARD</a:t>
            </a:r>
          </a:p>
          <a:p>
            <a:pPr algn="ctr">
              <a:lnSpc>
                <a:spcPts val="10699"/>
              </a:lnSpc>
            </a:pPr>
            <a:r>
              <a:rPr lang="en-US" sz="9999" spc="-349">
                <a:solidFill>
                  <a:srgbClr val="FFFFFF"/>
                </a:solidFill>
                <a:latin typeface="Atkinson Hyperlegible Bold"/>
                <a:ea typeface="Atkinson Hyperlegible Bold"/>
                <a:cs typeface="Atkinson Hyperlegible Bold"/>
                <a:sym typeface="Atkinson Hyperlegible Bold"/>
              </a:rPr>
              <a:t>TRANSACTION </a:t>
            </a:r>
          </a:p>
          <a:p>
            <a:pPr algn="ctr">
              <a:lnSpc>
                <a:spcPts val="10699"/>
              </a:lnSpc>
            </a:pPr>
            <a:r>
              <a:rPr lang="en-US" sz="9999" spc="-349">
                <a:solidFill>
                  <a:srgbClr val="FFFFFF"/>
                </a:solidFill>
                <a:latin typeface="Atkinson Hyperlegible Bold"/>
                <a:ea typeface="Atkinson Hyperlegible Bold"/>
                <a:cs typeface="Atkinson Hyperlegible Bold"/>
                <a:sym typeface="Atkinson Hyperlegible Bold"/>
              </a:rPr>
              <a:t>AND</a:t>
            </a:r>
          </a:p>
          <a:p>
            <a:pPr algn="ctr">
              <a:lnSpc>
                <a:spcPts val="10699"/>
              </a:lnSpc>
            </a:pPr>
            <a:r>
              <a:rPr lang="en-US" sz="9999" spc="-349">
                <a:solidFill>
                  <a:srgbClr val="FFFFFF"/>
                </a:solidFill>
                <a:latin typeface="Atkinson Hyperlegible Bold"/>
                <a:ea typeface="Atkinson Hyperlegible Bold"/>
                <a:cs typeface="Atkinson Hyperlegible Bold"/>
                <a:sym typeface="Atkinson Hyperlegible Bold"/>
              </a:rPr>
              <a:t>CUSTOMER REPORT</a:t>
            </a:r>
          </a:p>
          <a:p>
            <a:pPr algn="ctr" marL="0" indent="0" lvl="0">
              <a:lnSpc>
                <a:spcPts val="10699"/>
              </a:lnSpc>
              <a:spcBef>
                <a:spcPct val="0"/>
              </a:spcBef>
            </a:pPr>
          </a:p>
        </p:txBody>
      </p:sp>
      <p:sp>
        <p:nvSpPr>
          <p:cNvPr name="Freeform 5" id="5"/>
          <p:cNvSpPr/>
          <p:nvPr/>
        </p:nvSpPr>
        <p:spPr>
          <a:xfrm flipH="false" flipV="false" rot="0">
            <a:off x="14457068" y="-2756687"/>
            <a:ext cx="6278081" cy="6591161"/>
          </a:xfrm>
          <a:custGeom>
            <a:avLst/>
            <a:gdLst/>
            <a:ahLst/>
            <a:cxnLst/>
            <a:rect r="r" b="b" t="t" l="l"/>
            <a:pathLst>
              <a:path h="6591161" w="6278081">
                <a:moveTo>
                  <a:pt x="0" y="0"/>
                </a:moveTo>
                <a:lnTo>
                  <a:pt x="6278081" y="0"/>
                </a:lnTo>
                <a:lnTo>
                  <a:pt x="6278081" y="6591161"/>
                </a:lnTo>
                <a:lnTo>
                  <a:pt x="0" y="6591161"/>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E2E30"/>
        </a:solidFill>
      </p:bgPr>
    </p:bg>
    <p:spTree>
      <p:nvGrpSpPr>
        <p:cNvPr id="1" name=""/>
        <p:cNvGrpSpPr/>
        <p:nvPr/>
      </p:nvGrpSpPr>
      <p:grpSpPr>
        <a:xfrm>
          <a:off x="0" y="0"/>
          <a:ext cx="0" cy="0"/>
          <a:chOff x="0" y="0"/>
          <a:chExt cx="0" cy="0"/>
        </a:xfrm>
      </p:grpSpPr>
      <p:sp>
        <p:nvSpPr>
          <p:cNvPr name="Freeform 2" id="2"/>
          <p:cNvSpPr/>
          <p:nvPr/>
        </p:nvSpPr>
        <p:spPr>
          <a:xfrm flipH="false" flipV="false" rot="0">
            <a:off x="0" y="1221659"/>
            <a:ext cx="18288000" cy="7843682"/>
          </a:xfrm>
          <a:custGeom>
            <a:avLst/>
            <a:gdLst/>
            <a:ahLst/>
            <a:cxnLst/>
            <a:rect r="r" b="b" t="t" l="l"/>
            <a:pathLst>
              <a:path h="7843682" w="18288000">
                <a:moveTo>
                  <a:pt x="0" y="0"/>
                </a:moveTo>
                <a:lnTo>
                  <a:pt x="18288000" y="0"/>
                </a:lnTo>
                <a:lnTo>
                  <a:pt x="18288000" y="7843682"/>
                </a:lnTo>
                <a:lnTo>
                  <a:pt x="0" y="7843682"/>
                </a:lnTo>
                <a:lnTo>
                  <a:pt x="0" y="0"/>
                </a:lnTo>
                <a:close/>
              </a:path>
            </a:pathLst>
          </a:custGeom>
          <a:blipFill>
            <a:blip r:embed="rId2"/>
            <a:stretch>
              <a:fillRect l="0" t="0" r="0" b="0"/>
            </a:stretch>
          </a:blipFill>
        </p:spPr>
      </p:sp>
      <p:sp>
        <p:nvSpPr>
          <p:cNvPr name="Freeform 3" id="3"/>
          <p:cNvSpPr/>
          <p:nvPr/>
        </p:nvSpPr>
        <p:spPr>
          <a:xfrm flipH="false" flipV="false" rot="0">
            <a:off x="16526163" y="251575"/>
            <a:ext cx="1466274" cy="777125"/>
          </a:xfrm>
          <a:custGeom>
            <a:avLst/>
            <a:gdLst/>
            <a:ahLst/>
            <a:cxnLst/>
            <a:rect r="r" b="b" t="t" l="l"/>
            <a:pathLst>
              <a:path h="777125" w="1466274">
                <a:moveTo>
                  <a:pt x="0" y="0"/>
                </a:moveTo>
                <a:lnTo>
                  <a:pt x="1466274" y="0"/>
                </a:lnTo>
                <a:lnTo>
                  <a:pt x="1466274" y="777125"/>
                </a:lnTo>
                <a:lnTo>
                  <a:pt x="0" y="777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99450">
            <a:off x="304575" y="8229600"/>
            <a:ext cx="3554158" cy="4114800"/>
          </a:xfrm>
          <a:custGeom>
            <a:avLst/>
            <a:gdLst/>
            <a:ahLst/>
            <a:cxnLst/>
            <a:rect r="r" b="b" t="t" l="l"/>
            <a:pathLst>
              <a:path h="4114800" w="3554158">
                <a:moveTo>
                  <a:pt x="0" y="0"/>
                </a:moveTo>
                <a:lnTo>
                  <a:pt x="3554159" y="0"/>
                </a:lnTo>
                <a:lnTo>
                  <a:pt x="355415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E2E30"/>
        </a:solidFill>
      </p:bgPr>
    </p:bg>
    <p:spTree>
      <p:nvGrpSpPr>
        <p:cNvPr id="1" name=""/>
        <p:cNvGrpSpPr/>
        <p:nvPr/>
      </p:nvGrpSpPr>
      <p:grpSpPr>
        <a:xfrm>
          <a:off x="0" y="0"/>
          <a:ext cx="0" cy="0"/>
          <a:chOff x="0" y="0"/>
          <a:chExt cx="0" cy="0"/>
        </a:xfrm>
      </p:grpSpPr>
      <p:sp>
        <p:nvSpPr>
          <p:cNvPr name="Freeform 2" id="2"/>
          <p:cNvSpPr/>
          <p:nvPr/>
        </p:nvSpPr>
        <p:spPr>
          <a:xfrm flipH="false" flipV="false" rot="0">
            <a:off x="0" y="1218678"/>
            <a:ext cx="18288000" cy="7849644"/>
          </a:xfrm>
          <a:custGeom>
            <a:avLst/>
            <a:gdLst/>
            <a:ahLst/>
            <a:cxnLst/>
            <a:rect r="r" b="b" t="t" l="l"/>
            <a:pathLst>
              <a:path h="7849644" w="18288000">
                <a:moveTo>
                  <a:pt x="0" y="0"/>
                </a:moveTo>
                <a:lnTo>
                  <a:pt x="18288000" y="0"/>
                </a:lnTo>
                <a:lnTo>
                  <a:pt x="18288000" y="7849644"/>
                </a:lnTo>
                <a:lnTo>
                  <a:pt x="0" y="7849644"/>
                </a:lnTo>
                <a:lnTo>
                  <a:pt x="0" y="0"/>
                </a:lnTo>
                <a:close/>
              </a:path>
            </a:pathLst>
          </a:custGeom>
          <a:blipFill>
            <a:blip r:embed="rId2"/>
            <a:stretch>
              <a:fillRect l="0" t="0" r="0" b="0"/>
            </a:stretch>
          </a:blipFill>
        </p:spPr>
      </p:sp>
      <p:sp>
        <p:nvSpPr>
          <p:cNvPr name="Freeform 3" id="3"/>
          <p:cNvSpPr/>
          <p:nvPr/>
        </p:nvSpPr>
        <p:spPr>
          <a:xfrm flipH="false" flipV="false" rot="0">
            <a:off x="16526163" y="251575"/>
            <a:ext cx="1466274" cy="777125"/>
          </a:xfrm>
          <a:custGeom>
            <a:avLst/>
            <a:gdLst/>
            <a:ahLst/>
            <a:cxnLst/>
            <a:rect r="r" b="b" t="t" l="l"/>
            <a:pathLst>
              <a:path h="777125" w="1466274">
                <a:moveTo>
                  <a:pt x="0" y="0"/>
                </a:moveTo>
                <a:lnTo>
                  <a:pt x="1466274" y="0"/>
                </a:lnTo>
                <a:lnTo>
                  <a:pt x="1466274" y="777125"/>
                </a:lnTo>
                <a:lnTo>
                  <a:pt x="0" y="777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82611" y="-2896122"/>
            <a:ext cx="3554158" cy="4114800"/>
          </a:xfrm>
          <a:custGeom>
            <a:avLst/>
            <a:gdLst/>
            <a:ahLst/>
            <a:cxnLst/>
            <a:rect r="r" b="b" t="t" l="l"/>
            <a:pathLst>
              <a:path h="4114800" w="3554158">
                <a:moveTo>
                  <a:pt x="0" y="0"/>
                </a:moveTo>
                <a:lnTo>
                  <a:pt x="3554158" y="0"/>
                </a:lnTo>
                <a:lnTo>
                  <a:pt x="35541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37295" y="3015781"/>
            <a:ext cx="12006556" cy="6846435"/>
          </a:xfrm>
          <a:custGeom>
            <a:avLst/>
            <a:gdLst/>
            <a:ahLst/>
            <a:cxnLst/>
            <a:rect r="r" b="b" t="t" l="l"/>
            <a:pathLst>
              <a:path h="6846435" w="12006556">
                <a:moveTo>
                  <a:pt x="0" y="0"/>
                </a:moveTo>
                <a:lnTo>
                  <a:pt x="12006557" y="0"/>
                </a:lnTo>
                <a:lnTo>
                  <a:pt x="12006557" y="6846435"/>
                </a:lnTo>
                <a:lnTo>
                  <a:pt x="0" y="6846435"/>
                </a:lnTo>
                <a:lnTo>
                  <a:pt x="0" y="0"/>
                </a:lnTo>
                <a:close/>
              </a:path>
            </a:pathLst>
          </a:custGeom>
          <a:blipFill>
            <a:blip r:embed="rId3"/>
            <a:stretch>
              <a:fillRect l="-4894" t="0" r="-37661" b="0"/>
            </a:stretch>
          </a:blipFill>
        </p:spPr>
      </p:sp>
      <p:sp>
        <p:nvSpPr>
          <p:cNvPr name="Freeform 4" id="4"/>
          <p:cNvSpPr/>
          <p:nvPr/>
        </p:nvSpPr>
        <p:spPr>
          <a:xfrm flipH="false" flipV="false" rot="0">
            <a:off x="12673683" y="0"/>
            <a:ext cx="11228634" cy="9862216"/>
          </a:xfrm>
          <a:custGeom>
            <a:avLst/>
            <a:gdLst/>
            <a:ahLst/>
            <a:cxnLst/>
            <a:rect r="r" b="b" t="t" l="l"/>
            <a:pathLst>
              <a:path h="9862216" w="11228634">
                <a:moveTo>
                  <a:pt x="0" y="0"/>
                </a:moveTo>
                <a:lnTo>
                  <a:pt x="11228634" y="0"/>
                </a:lnTo>
                <a:lnTo>
                  <a:pt x="11228634" y="9862216"/>
                </a:lnTo>
                <a:lnTo>
                  <a:pt x="0" y="9862216"/>
                </a:lnTo>
                <a:lnTo>
                  <a:pt x="0" y="0"/>
                </a:lnTo>
                <a:close/>
              </a:path>
            </a:pathLst>
          </a:custGeom>
          <a:blipFill>
            <a:blip r:embed="rId4"/>
            <a:stretch>
              <a:fillRect l="-43219" t="0" r="-12924" b="0"/>
            </a:stretch>
          </a:blipFill>
        </p:spPr>
      </p:sp>
      <p:sp>
        <p:nvSpPr>
          <p:cNvPr name="TextBox 5" id="5"/>
          <p:cNvSpPr txBox="true"/>
          <p:nvPr/>
        </p:nvSpPr>
        <p:spPr>
          <a:xfrm rot="0">
            <a:off x="493376" y="3315789"/>
            <a:ext cx="11494394" cy="6189269"/>
          </a:xfrm>
          <a:prstGeom prst="rect">
            <a:avLst/>
          </a:prstGeom>
        </p:spPr>
        <p:txBody>
          <a:bodyPr anchor="t" rtlCol="false" tIns="0" lIns="0" bIns="0" rIns="0">
            <a:spAutoFit/>
          </a:bodyPr>
          <a:lstStyle/>
          <a:p>
            <a:pPr algn="just">
              <a:lnSpc>
                <a:spcPts val="7027"/>
              </a:lnSpc>
            </a:pPr>
            <a:r>
              <a:rPr lang="en-US" sz="5406" spc="-108">
                <a:solidFill>
                  <a:srgbClr val="FFFFFF"/>
                </a:solidFill>
                <a:latin typeface="Canva Sans 1 Bold"/>
                <a:ea typeface="Canva Sans 1 Bold"/>
                <a:cs typeface="Canva Sans 1 Bold"/>
                <a:sym typeface="Canva Sans 1 Bold"/>
              </a:rPr>
              <a:t>To develop a comprehensive credit </a:t>
            </a:r>
          </a:p>
          <a:p>
            <a:pPr algn="just">
              <a:lnSpc>
                <a:spcPts val="7027"/>
              </a:lnSpc>
            </a:pPr>
            <a:r>
              <a:rPr lang="en-US" sz="5406" spc="-108">
                <a:solidFill>
                  <a:srgbClr val="FFFFFF"/>
                </a:solidFill>
                <a:latin typeface="Canva Sans 1 Bold"/>
                <a:ea typeface="Canva Sans 1 Bold"/>
                <a:cs typeface="Canva Sans 1 Bold"/>
                <a:sym typeface="Canva Sans 1 Bold"/>
              </a:rPr>
              <a:t>card weekly dashboard that </a:t>
            </a:r>
          </a:p>
          <a:p>
            <a:pPr algn="just">
              <a:lnSpc>
                <a:spcPts val="7027"/>
              </a:lnSpc>
            </a:pPr>
            <a:r>
              <a:rPr lang="en-US" sz="5406" spc="-108">
                <a:solidFill>
                  <a:srgbClr val="FFFFFF"/>
                </a:solidFill>
                <a:latin typeface="Canva Sans 1 Bold"/>
                <a:ea typeface="Canva Sans 1 Bold"/>
                <a:cs typeface="Canva Sans 1 Bold"/>
                <a:sym typeface="Canva Sans 1 Bold"/>
              </a:rPr>
              <a:t>provides real-time insights into key </a:t>
            </a:r>
          </a:p>
          <a:p>
            <a:pPr algn="just">
              <a:lnSpc>
                <a:spcPts val="7027"/>
              </a:lnSpc>
            </a:pPr>
            <a:r>
              <a:rPr lang="en-US" sz="5406" spc="-108">
                <a:solidFill>
                  <a:srgbClr val="FFFFFF"/>
                </a:solidFill>
                <a:latin typeface="Canva Sans 1 Bold"/>
                <a:ea typeface="Canva Sans 1 Bold"/>
                <a:cs typeface="Canva Sans 1 Bold"/>
                <a:sym typeface="Canva Sans 1 Bold"/>
              </a:rPr>
              <a:t>performance metrics and trends, </a:t>
            </a:r>
          </a:p>
          <a:p>
            <a:pPr algn="just">
              <a:lnSpc>
                <a:spcPts val="7027"/>
              </a:lnSpc>
            </a:pPr>
            <a:r>
              <a:rPr lang="en-US" sz="5406" spc="-108">
                <a:solidFill>
                  <a:srgbClr val="FFFFFF"/>
                </a:solidFill>
                <a:latin typeface="Canva Sans 1 Bold"/>
                <a:ea typeface="Canva Sans 1 Bold"/>
                <a:cs typeface="Canva Sans 1 Bold"/>
                <a:sym typeface="Canva Sans 1 Bold"/>
              </a:rPr>
              <a:t>enabling stakeholders to monitor </a:t>
            </a:r>
          </a:p>
          <a:p>
            <a:pPr algn="just">
              <a:lnSpc>
                <a:spcPts val="7027"/>
              </a:lnSpc>
            </a:pPr>
            <a:r>
              <a:rPr lang="en-US" sz="5406" spc="-108">
                <a:solidFill>
                  <a:srgbClr val="FFFFFF"/>
                </a:solidFill>
                <a:latin typeface="Canva Sans 1 Bold"/>
                <a:ea typeface="Canva Sans 1 Bold"/>
                <a:cs typeface="Canva Sans 1 Bold"/>
                <a:sym typeface="Canva Sans 1 Bold"/>
              </a:rPr>
              <a:t>and analyze credit card operations </a:t>
            </a:r>
          </a:p>
          <a:p>
            <a:pPr algn="just">
              <a:lnSpc>
                <a:spcPts val="7027"/>
              </a:lnSpc>
            </a:pPr>
            <a:r>
              <a:rPr lang="en-US" sz="5406" spc="-108">
                <a:solidFill>
                  <a:srgbClr val="FFFFFF"/>
                </a:solidFill>
                <a:latin typeface="Canva Sans 1 Bold"/>
                <a:ea typeface="Canva Sans 1 Bold"/>
                <a:cs typeface="Canva Sans 1 Bold"/>
                <a:sym typeface="Canva Sans 1 Bold"/>
              </a:rPr>
              <a:t>effectively.</a:t>
            </a:r>
          </a:p>
        </p:txBody>
      </p:sp>
      <p:sp>
        <p:nvSpPr>
          <p:cNvPr name="Freeform 6" id="6"/>
          <p:cNvSpPr/>
          <p:nvPr/>
        </p:nvSpPr>
        <p:spPr>
          <a:xfrm flipH="false" flipV="false" rot="0">
            <a:off x="2474845" y="0"/>
            <a:ext cx="7731590" cy="2642798"/>
          </a:xfrm>
          <a:custGeom>
            <a:avLst/>
            <a:gdLst/>
            <a:ahLst/>
            <a:cxnLst/>
            <a:rect r="r" b="b" t="t" l="l"/>
            <a:pathLst>
              <a:path h="2642798" w="7731590">
                <a:moveTo>
                  <a:pt x="0" y="0"/>
                </a:moveTo>
                <a:lnTo>
                  <a:pt x="7731590" y="0"/>
                </a:lnTo>
                <a:lnTo>
                  <a:pt x="7731590" y="2642798"/>
                </a:lnTo>
                <a:lnTo>
                  <a:pt x="0" y="26427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985756" y="676063"/>
            <a:ext cx="6709767" cy="1015033"/>
          </a:xfrm>
          <a:prstGeom prst="rect">
            <a:avLst/>
          </a:prstGeom>
        </p:spPr>
        <p:txBody>
          <a:bodyPr anchor="t" rtlCol="false" tIns="0" lIns="0" bIns="0" rIns="0">
            <a:spAutoFit/>
          </a:bodyPr>
          <a:lstStyle/>
          <a:p>
            <a:pPr algn="ctr">
              <a:lnSpc>
                <a:spcPts val="7948"/>
              </a:lnSpc>
              <a:spcBef>
                <a:spcPct val="0"/>
              </a:spcBef>
            </a:pPr>
            <a:r>
              <a:rPr lang="en-US" sz="7034" spc="-246">
                <a:solidFill>
                  <a:srgbClr val="FFFFFF"/>
                </a:solidFill>
                <a:latin typeface="Atkinson Hyperlegible Bold"/>
                <a:ea typeface="Atkinson Hyperlegible Bold"/>
                <a:cs typeface="Atkinson Hyperlegible Bold"/>
                <a:sym typeface="Atkinson Hyperlegible Bold"/>
              </a:rPr>
              <a:t>Project Objective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94915" y="-6712432"/>
            <a:ext cx="34205599" cy="20149062"/>
          </a:xfrm>
          <a:custGeom>
            <a:avLst/>
            <a:gdLst/>
            <a:ahLst/>
            <a:cxnLst/>
            <a:rect r="r" b="b" t="t" l="l"/>
            <a:pathLst>
              <a:path h="20149062" w="34205599">
                <a:moveTo>
                  <a:pt x="0" y="0"/>
                </a:moveTo>
                <a:lnTo>
                  <a:pt x="34205599" y="0"/>
                </a:lnTo>
                <a:lnTo>
                  <a:pt x="34205599" y="20149062"/>
                </a:lnTo>
                <a:lnTo>
                  <a:pt x="0" y="20149062"/>
                </a:lnTo>
                <a:lnTo>
                  <a:pt x="0" y="0"/>
                </a:lnTo>
                <a:close/>
              </a:path>
            </a:pathLst>
          </a:custGeom>
          <a:blipFill>
            <a:blip r:embed="rId2"/>
            <a:stretch>
              <a:fillRect l="0" t="-9629" r="0" b="-9629"/>
            </a:stretch>
          </a:blipFill>
        </p:spPr>
      </p:sp>
      <p:sp>
        <p:nvSpPr>
          <p:cNvPr name="Freeform 3" id="3"/>
          <p:cNvSpPr/>
          <p:nvPr/>
        </p:nvSpPr>
        <p:spPr>
          <a:xfrm flipH="false" flipV="false" rot="-6542797">
            <a:off x="-1649129" y="-2453049"/>
            <a:ext cx="4207579" cy="4114800"/>
          </a:xfrm>
          <a:custGeom>
            <a:avLst/>
            <a:gdLst/>
            <a:ahLst/>
            <a:cxnLst/>
            <a:rect r="r" b="b" t="t" l="l"/>
            <a:pathLst>
              <a:path h="4114800" w="4207579">
                <a:moveTo>
                  <a:pt x="0" y="0"/>
                </a:moveTo>
                <a:lnTo>
                  <a:pt x="4207580" y="0"/>
                </a:lnTo>
                <a:lnTo>
                  <a:pt x="420758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1043" y="2006574"/>
            <a:ext cx="10701597" cy="5033071"/>
          </a:xfrm>
          <a:custGeom>
            <a:avLst/>
            <a:gdLst/>
            <a:ahLst/>
            <a:cxnLst/>
            <a:rect r="r" b="b" t="t" l="l"/>
            <a:pathLst>
              <a:path h="5033071" w="10701597">
                <a:moveTo>
                  <a:pt x="0" y="0"/>
                </a:moveTo>
                <a:lnTo>
                  <a:pt x="10701596" y="0"/>
                </a:lnTo>
                <a:lnTo>
                  <a:pt x="10701596" y="5033071"/>
                </a:lnTo>
                <a:lnTo>
                  <a:pt x="0" y="5033071"/>
                </a:lnTo>
                <a:lnTo>
                  <a:pt x="0" y="0"/>
                </a:lnTo>
                <a:close/>
              </a:path>
            </a:pathLst>
          </a:custGeom>
          <a:blipFill>
            <a:blip r:embed="rId5"/>
            <a:stretch>
              <a:fillRect l="-5325" t="-14441" r="-7895" b="-45949"/>
            </a:stretch>
          </a:blipFill>
        </p:spPr>
      </p:sp>
      <p:grpSp>
        <p:nvGrpSpPr>
          <p:cNvPr name="Group 5" id="5"/>
          <p:cNvGrpSpPr/>
          <p:nvPr/>
        </p:nvGrpSpPr>
        <p:grpSpPr>
          <a:xfrm rot="0">
            <a:off x="6480268" y="118188"/>
            <a:ext cx="5327465" cy="1821024"/>
            <a:chOff x="0" y="0"/>
            <a:chExt cx="7103286" cy="2428032"/>
          </a:xfrm>
        </p:grpSpPr>
        <p:sp>
          <p:nvSpPr>
            <p:cNvPr name="Freeform 6" id="6"/>
            <p:cNvSpPr/>
            <p:nvPr/>
          </p:nvSpPr>
          <p:spPr>
            <a:xfrm flipH="false" flipV="false" rot="0">
              <a:off x="0" y="0"/>
              <a:ext cx="7103286" cy="2428032"/>
            </a:xfrm>
            <a:custGeom>
              <a:avLst/>
              <a:gdLst/>
              <a:ahLst/>
              <a:cxnLst/>
              <a:rect r="r" b="b" t="t" l="l"/>
              <a:pathLst>
                <a:path h="2428032" w="7103286">
                  <a:moveTo>
                    <a:pt x="0" y="0"/>
                  </a:moveTo>
                  <a:lnTo>
                    <a:pt x="7103286" y="0"/>
                  </a:lnTo>
                  <a:lnTo>
                    <a:pt x="7103286" y="2428032"/>
                  </a:lnTo>
                  <a:lnTo>
                    <a:pt x="0" y="24280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84694" y="489238"/>
              <a:ext cx="6133897" cy="1335257"/>
            </a:xfrm>
            <a:prstGeom prst="rect">
              <a:avLst/>
            </a:prstGeom>
          </p:spPr>
          <p:txBody>
            <a:bodyPr anchor="t" rtlCol="false" tIns="0" lIns="0" bIns="0" rIns="0">
              <a:spAutoFit/>
            </a:bodyPr>
            <a:lstStyle/>
            <a:p>
              <a:pPr algn="ctr">
                <a:lnSpc>
                  <a:spcPts val="8418"/>
                </a:lnSpc>
              </a:pPr>
              <a:r>
                <a:rPr lang="en-US" sz="6013">
                  <a:solidFill>
                    <a:srgbClr val="000000"/>
                  </a:solidFill>
                  <a:latin typeface="Atkinson Hyperlegible Bold"/>
                  <a:ea typeface="Atkinson Hyperlegible Bold"/>
                  <a:cs typeface="Atkinson Hyperlegible Bold"/>
                  <a:sym typeface="Atkinson Hyperlegible Bold"/>
                </a:rPr>
                <a:t>Key Insights</a:t>
              </a:r>
            </a:p>
          </p:txBody>
        </p:sp>
      </p:grpSp>
      <p:sp>
        <p:nvSpPr>
          <p:cNvPr name="Freeform 8" id="8"/>
          <p:cNvSpPr/>
          <p:nvPr/>
        </p:nvSpPr>
        <p:spPr>
          <a:xfrm flipH="false" flipV="false" rot="0">
            <a:off x="6177140" y="7536603"/>
            <a:ext cx="11706690" cy="2048034"/>
          </a:xfrm>
          <a:custGeom>
            <a:avLst/>
            <a:gdLst/>
            <a:ahLst/>
            <a:cxnLst/>
            <a:rect r="r" b="b" t="t" l="l"/>
            <a:pathLst>
              <a:path h="2048034" w="11706690">
                <a:moveTo>
                  <a:pt x="0" y="0"/>
                </a:moveTo>
                <a:lnTo>
                  <a:pt x="11706690" y="0"/>
                </a:lnTo>
                <a:lnTo>
                  <a:pt x="11706690" y="2048034"/>
                </a:lnTo>
                <a:lnTo>
                  <a:pt x="0" y="2048034"/>
                </a:lnTo>
                <a:lnTo>
                  <a:pt x="0" y="0"/>
                </a:lnTo>
                <a:close/>
              </a:path>
            </a:pathLst>
          </a:custGeom>
          <a:blipFill>
            <a:blip r:embed="rId5"/>
            <a:stretch>
              <a:fillRect l="0" t="-134833" r="0" b="-145999"/>
            </a:stretch>
          </a:blipFill>
        </p:spPr>
      </p:sp>
      <p:sp>
        <p:nvSpPr>
          <p:cNvPr name="Freeform 9" id="9"/>
          <p:cNvSpPr/>
          <p:nvPr/>
        </p:nvSpPr>
        <p:spPr>
          <a:xfrm flipH="false" flipV="false" rot="0">
            <a:off x="101043" y="7335700"/>
            <a:ext cx="5874012" cy="2449840"/>
          </a:xfrm>
          <a:custGeom>
            <a:avLst/>
            <a:gdLst/>
            <a:ahLst/>
            <a:cxnLst/>
            <a:rect r="r" b="b" t="t" l="l"/>
            <a:pathLst>
              <a:path h="2449840" w="5874012">
                <a:moveTo>
                  <a:pt x="0" y="0"/>
                </a:moveTo>
                <a:lnTo>
                  <a:pt x="5874012" y="0"/>
                </a:lnTo>
                <a:lnTo>
                  <a:pt x="5874012" y="2449840"/>
                </a:lnTo>
                <a:lnTo>
                  <a:pt x="0" y="2449840"/>
                </a:lnTo>
                <a:lnTo>
                  <a:pt x="0" y="0"/>
                </a:lnTo>
                <a:close/>
              </a:path>
            </a:pathLst>
          </a:custGeom>
          <a:blipFill>
            <a:blip r:embed="rId8"/>
            <a:stretch>
              <a:fillRect l="0" t="-603" r="-59458" b="-603"/>
            </a:stretch>
          </a:blipFill>
        </p:spPr>
      </p:sp>
      <p:sp>
        <p:nvSpPr>
          <p:cNvPr name="Freeform 10" id="10"/>
          <p:cNvSpPr/>
          <p:nvPr/>
        </p:nvSpPr>
        <p:spPr>
          <a:xfrm flipH="false" flipV="false" rot="0">
            <a:off x="11181103" y="2733359"/>
            <a:ext cx="7106897" cy="3579500"/>
          </a:xfrm>
          <a:custGeom>
            <a:avLst/>
            <a:gdLst/>
            <a:ahLst/>
            <a:cxnLst/>
            <a:rect r="r" b="b" t="t" l="l"/>
            <a:pathLst>
              <a:path h="3579500" w="7106897">
                <a:moveTo>
                  <a:pt x="0" y="0"/>
                </a:moveTo>
                <a:lnTo>
                  <a:pt x="7106897" y="0"/>
                </a:lnTo>
                <a:lnTo>
                  <a:pt x="7106897" y="3579500"/>
                </a:lnTo>
                <a:lnTo>
                  <a:pt x="0" y="3579500"/>
                </a:lnTo>
                <a:lnTo>
                  <a:pt x="0" y="0"/>
                </a:lnTo>
                <a:close/>
              </a:path>
            </a:pathLst>
          </a:custGeom>
          <a:blipFill>
            <a:blip r:embed="rId9"/>
            <a:stretch>
              <a:fillRect l="0" t="0" r="0" b="0"/>
            </a:stretch>
          </a:blipFill>
        </p:spPr>
      </p:sp>
      <p:sp>
        <p:nvSpPr>
          <p:cNvPr name="Freeform 11" id="11"/>
          <p:cNvSpPr/>
          <p:nvPr/>
        </p:nvSpPr>
        <p:spPr>
          <a:xfrm flipH="false" flipV="false" rot="-7478947">
            <a:off x="15016902" y="-596253"/>
            <a:ext cx="4484796" cy="4114800"/>
          </a:xfrm>
          <a:custGeom>
            <a:avLst/>
            <a:gdLst/>
            <a:ahLst/>
            <a:cxnLst/>
            <a:rect r="r" b="b" t="t" l="l"/>
            <a:pathLst>
              <a:path h="4114800" w="4484796">
                <a:moveTo>
                  <a:pt x="0" y="0"/>
                </a:moveTo>
                <a:lnTo>
                  <a:pt x="4484796" y="0"/>
                </a:lnTo>
                <a:lnTo>
                  <a:pt x="448479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01043" y="2006574"/>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3475937" y="2006574"/>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01043" y="3362099"/>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3487439" y="3362099"/>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3475937" y="4671137"/>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01043" y="4597113"/>
            <a:ext cx="7315200" cy="1715747"/>
          </a:xfrm>
          <a:custGeom>
            <a:avLst/>
            <a:gdLst/>
            <a:ahLst/>
            <a:cxnLst/>
            <a:rect r="r" b="b" t="t" l="l"/>
            <a:pathLst>
              <a:path h="1715747" w="7315200">
                <a:moveTo>
                  <a:pt x="0" y="0"/>
                </a:moveTo>
                <a:lnTo>
                  <a:pt x="7315200" y="0"/>
                </a:lnTo>
                <a:lnTo>
                  <a:pt x="7315200" y="1715746"/>
                </a:lnTo>
                <a:lnTo>
                  <a:pt x="0" y="17157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6480268" y="7702747"/>
            <a:ext cx="7315200" cy="1715747"/>
          </a:xfrm>
          <a:custGeom>
            <a:avLst/>
            <a:gdLst/>
            <a:ahLst/>
            <a:cxnLst/>
            <a:rect r="r" b="b" t="t" l="l"/>
            <a:pathLst>
              <a:path h="1715747" w="7315200">
                <a:moveTo>
                  <a:pt x="0" y="0"/>
                </a:moveTo>
                <a:lnTo>
                  <a:pt x="7315200" y="0"/>
                </a:lnTo>
                <a:lnTo>
                  <a:pt x="7315200" y="1715746"/>
                </a:lnTo>
                <a:lnTo>
                  <a:pt x="0" y="17157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0568630" y="7702747"/>
            <a:ext cx="7315200" cy="1715747"/>
          </a:xfrm>
          <a:custGeom>
            <a:avLst/>
            <a:gdLst/>
            <a:ahLst/>
            <a:cxnLst/>
            <a:rect r="r" b="b" t="t" l="l"/>
            <a:pathLst>
              <a:path h="1715747" w="7315200">
                <a:moveTo>
                  <a:pt x="0" y="0"/>
                </a:moveTo>
                <a:lnTo>
                  <a:pt x="7315200" y="0"/>
                </a:lnTo>
                <a:lnTo>
                  <a:pt x="7315200" y="1715746"/>
                </a:lnTo>
                <a:lnTo>
                  <a:pt x="0" y="17157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101043" y="5348900"/>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454661" y="2121497"/>
            <a:ext cx="9776009" cy="4565306"/>
          </a:xfrm>
          <a:prstGeom prst="rect">
            <a:avLst/>
          </a:prstGeom>
        </p:spPr>
        <p:txBody>
          <a:bodyPr anchor="t" rtlCol="false" tIns="0" lIns="0" bIns="0" rIns="0">
            <a:spAutoFit/>
          </a:bodyPr>
          <a:lstStyle/>
          <a:p>
            <a:pPr algn="just">
              <a:lnSpc>
                <a:spcPts val="5089"/>
              </a:lnSpc>
            </a:pPr>
            <a:r>
              <a:rPr lang="en-US" sz="3914" spc="-156">
                <a:solidFill>
                  <a:srgbClr val="000000"/>
                </a:solidFill>
                <a:latin typeface="Agrandir Medium"/>
                <a:ea typeface="Agrandir Medium"/>
                <a:cs typeface="Agrandir Medium"/>
                <a:sym typeface="Agrandir Medium"/>
              </a:rPr>
              <a:t>The analysis reveals that the Silver card category holds the highest average credit limit at $23.39k, followed by the Gold card at $21.86k. The Platinum card ranks third with an average credit limit of $16.46k, while the Blue card category has the lowest average credit limit at $7.29k. </a:t>
            </a:r>
          </a:p>
        </p:txBody>
      </p:sp>
      <p:sp>
        <p:nvSpPr>
          <p:cNvPr name="TextBox 22" id="22"/>
          <p:cNvSpPr txBox="true"/>
          <p:nvPr/>
        </p:nvSpPr>
        <p:spPr>
          <a:xfrm rot="0">
            <a:off x="6348204" y="8032294"/>
            <a:ext cx="11364563" cy="1104276"/>
          </a:xfrm>
          <a:prstGeom prst="rect">
            <a:avLst/>
          </a:prstGeom>
        </p:spPr>
        <p:txBody>
          <a:bodyPr anchor="t" rtlCol="false" tIns="0" lIns="0" bIns="0" rIns="0">
            <a:spAutoFit/>
          </a:bodyPr>
          <a:lstStyle/>
          <a:p>
            <a:pPr algn="ctr">
              <a:lnSpc>
                <a:spcPts val="4280"/>
              </a:lnSpc>
              <a:spcBef>
                <a:spcPct val="0"/>
              </a:spcBef>
            </a:pPr>
            <a:r>
              <a:rPr lang="en-US" sz="4000" spc="-140">
                <a:solidFill>
                  <a:srgbClr val="000000"/>
                </a:solidFill>
                <a:latin typeface="Atkinson Hyperlegible Bold"/>
                <a:ea typeface="Atkinson Hyperlegible Bold"/>
                <a:cs typeface="Atkinson Hyperlegible Bold"/>
                <a:sym typeface="Atkinson Hyperlegible Bold"/>
              </a:rPr>
              <a:t>The total revenue generated from credit card transactions are $55 million.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53838" y="215282"/>
            <a:ext cx="7798396" cy="6162629"/>
          </a:xfrm>
          <a:custGeom>
            <a:avLst/>
            <a:gdLst/>
            <a:ahLst/>
            <a:cxnLst/>
            <a:rect r="r" b="b" t="t" l="l"/>
            <a:pathLst>
              <a:path h="6162629" w="7798396">
                <a:moveTo>
                  <a:pt x="0" y="0"/>
                </a:moveTo>
                <a:lnTo>
                  <a:pt x="7798396" y="0"/>
                </a:lnTo>
                <a:lnTo>
                  <a:pt x="7798396" y="6162628"/>
                </a:lnTo>
                <a:lnTo>
                  <a:pt x="0" y="6162628"/>
                </a:lnTo>
                <a:lnTo>
                  <a:pt x="0" y="0"/>
                </a:lnTo>
                <a:close/>
              </a:path>
            </a:pathLst>
          </a:custGeom>
          <a:blipFill>
            <a:blip r:embed="rId3"/>
            <a:stretch>
              <a:fillRect l="-12894" t="-24903" r="-35254" b="0"/>
            </a:stretch>
          </a:blipFill>
        </p:spPr>
      </p:sp>
      <p:sp>
        <p:nvSpPr>
          <p:cNvPr name="Freeform 4" id="4"/>
          <p:cNvSpPr/>
          <p:nvPr/>
        </p:nvSpPr>
        <p:spPr>
          <a:xfrm flipH="false" flipV="false" rot="0">
            <a:off x="238717" y="6134717"/>
            <a:ext cx="7937897" cy="4042147"/>
          </a:xfrm>
          <a:custGeom>
            <a:avLst/>
            <a:gdLst/>
            <a:ahLst/>
            <a:cxnLst/>
            <a:rect r="r" b="b" t="t" l="l"/>
            <a:pathLst>
              <a:path h="4042147" w="7937897">
                <a:moveTo>
                  <a:pt x="0" y="0"/>
                </a:moveTo>
                <a:lnTo>
                  <a:pt x="7937897" y="0"/>
                </a:lnTo>
                <a:lnTo>
                  <a:pt x="7937897" y="4042147"/>
                </a:lnTo>
                <a:lnTo>
                  <a:pt x="0" y="4042147"/>
                </a:lnTo>
                <a:lnTo>
                  <a:pt x="0" y="0"/>
                </a:lnTo>
                <a:close/>
              </a:path>
            </a:pathLst>
          </a:custGeom>
          <a:blipFill>
            <a:blip r:embed="rId3"/>
            <a:stretch>
              <a:fillRect l="-12696" t="-59064" r="-8878" b="0"/>
            </a:stretch>
          </a:blipFill>
        </p:spPr>
      </p:sp>
      <p:sp>
        <p:nvSpPr>
          <p:cNvPr name="Freeform 5" id="5"/>
          <p:cNvSpPr/>
          <p:nvPr/>
        </p:nvSpPr>
        <p:spPr>
          <a:xfrm flipH="false" flipV="true" rot="7275133">
            <a:off x="8605652" y="382132"/>
            <a:ext cx="1532179" cy="1133813"/>
          </a:xfrm>
          <a:custGeom>
            <a:avLst/>
            <a:gdLst/>
            <a:ahLst/>
            <a:cxnLst/>
            <a:rect r="r" b="b" t="t" l="l"/>
            <a:pathLst>
              <a:path h="1133813" w="1532179">
                <a:moveTo>
                  <a:pt x="0" y="1133813"/>
                </a:moveTo>
                <a:lnTo>
                  <a:pt x="1532180" y="1133813"/>
                </a:lnTo>
                <a:lnTo>
                  <a:pt x="1532180" y="0"/>
                </a:lnTo>
                <a:lnTo>
                  <a:pt x="0" y="0"/>
                </a:lnTo>
                <a:lnTo>
                  <a:pt x="0" y="113381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8386" y="1612049"/>
            <a:ext cx="9795714" cy="3814598"/>
          </a:xfrm>
          <a:custGeom>
            <a:avLst/>
            <a:gdLst/>
            <a:ahLst/>
            <a:cxnLst/>
            <a:rect r="r" b="b" t="t" l="l"/>
            <a:pathLst>
              <a:path h="3814598" w="9795714">
                <a:moveTo>
                  <a:pt x="0" y="0"/>
                </a:moveTo>
                <a:lnTo>
                  <a:pt x="9795714" y="0"/>
                </a:lnTo>
                <a:lnTo>
                  <a:pt x="9795714" y="3814598"/>
                </a:lnTo>
                <a:lnTo>
                  <a:pt x="0" y="3814598"/>
                </a:lnTo>
                <a:lnTo>
                  <a:pt x="0" y="0"/>
                </a:lnTo>
                <a:close/>
              </a:path>
            </a:pathLst>
          </a:custGeom>
          <a:blipFill>
            <a:blip r:embed="rId6"/>
            <a:stretch>
              <a:fillRect l="0" t="0" r="0" b="0"/>
            </a:stretch>
          </a:blipFill>
        </p:spPr>
      </p:sp>
      <p:sp>
        <p:nvSpPr>
          <p:cNvPr name="Freeform 7" id="7"/>
          <p:cNvSpPr/>
          <p:nvPr/>
        </p:nvSpPr>
        <p:spPr>
          <a:xfrm flipH="false" flipV="false" rot="0">
            <a:off x="8544854" y="6540253"/>
            <a:ext cx="8967303" cy="3474269"/>
          </a:xfrm>
          <a:custGeom>
            <a:avLst/>
            <a:gdLst/>
            <a:ahLst/>
            <a:cxnLst/>
            <a:rect r="r" b="b" t="t" l="l"/>
            <a:pathLst>
              <a:path h="3474269" w="8967303">
                <a:moveTo>
                  <a:pt x="0" y="0"/>
                </a:moveTo>
                <a:lnTo>
                  <a:pt x="8967302" y="0"/>
                </a:lnTo>
                <a:lnTo>
                  <a:pt x="8967302" y="3474269"/>
                </a:lnTo>
                <a:lnTo>
                  <a:pt x="0" y="3474269"/>
                </a:lnTo>
                <a:lnTo>
                  <a:pt x="0" y="0"/>
                </a:lnTo>
                <a:close/>
              </a:path>
            </a:pathLst>
          </a:custGeom>
          <a:blipFill>
            <a:blip r:embed="rId7"/>
            <a:stretch>
              <a:fillRect l="0" t="0" r="0" b="0"/>
            </a:stretch>
          </a:blipFill>
        </p:spPr>
      </p:sp>
      <p:sp>
        <p:nvSpPr>
          <p:cNvPr name="Freeform 8" id="8"/>
          <p:cNvSpPr/>
          <p:nvPr/>
        </p:nvSpPr>
        <p:spPr>
          <a:xfrm flipH="false" flipV="false" rot="0">
            <a:off x="-1671578" y="-2716561"/>
            <a:ext cx="4412654" cy="4114800"/>
          </a:xfrm>
          <a:custGeom>
            <a:avLst/>
            <a:gdLst/>
            <a:ahLst/>
            <a:cxnLst/>
            <a:rect r="r" b="b" t="t" l="l"/>
            <a:pathLst>
              <a:path h="4114800" w="4412654">
                <a:moveTo>
                  <a:pt x="0" y="0"/>
                </a:moveTo>
                <a:lnTo>
                  <a:pt x="4412654" y="0"/>
                </a:lnTo>
                <a:lnTo>
                  <a:pt x="441265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253838" y="215282"/>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0737034" y="754175"/>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0362222" y="1898077"/>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0737034" y="1931029"/>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0253838" y="3296596"/>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0737034" y="3427753"/>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0253838" y="4418970"/>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5400000">
            <a:off x="7989305" y="2588199"/>
            <a:ext cx="6200021" cy="1454187"/>
          </a:xfrm>
          <a:custGeom>
            <a:avLst/>
            <a:gdLst/>
            <a:ahLst/>
            <a:cxnLst/>
            <a:rect r="r" b="b" t="t" l="l"/>
            <a:pathLst>
              <a:path h="1454187" w="6200021">
                <a:moveTo>
                  <a:pt x="0" y="0"/>
                </a:moveTo>
                <a:lnTo>
                  <a:pt x="6200020" y="0"/>
                </a:lnTo>
                <a:lnTo>
                  <a:pt x="6200020" y="1454186"/>
                </a:lnTo>
                <a:lnTo>
                  <a:pt x="0" y="14541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238717" y="6134717"/>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238717" y="7419514"/>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38717" y="8400427"/>
            <a:ext cx="7315200" cy="1715747"/>
          </a:xfrm>
          <a:custGeom>
            <a:avLst/>
            <a:gdLst/>
            <a:ahLst/>
            <a:cxnLst/>
            <a:rect r="r" b="b" t="t" l="l"/>
            <a:pathLst>
              <a:path h="1715747" w="7315200">
                <a:moveTo>
                  <a:pt x="0" y="0"/>
                </a:moveTo>
                <a:lnTo>
                  <a:pt x="7315200" y="0"/>
                </a:lnTo>
                <a:lnTo>
                  <a:pt x="7315200" y="1715746"/>
                </a:lnTo>
                <a:lnTo>
                  <a:pt x="0" y="17157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10800000">
            <a:off x="10737034" y="4568774"/>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10362222" y="792275"/>
            <a:ext cx="7581628" cy="5046741"/>
          </a:xfrm>
          <a:prstGeom prst="rect">
            <a:avLst/>
          </a:prstGeom>
        </p:spPr>
        <p:txBody>
          <a:bodyPr anchor="t" rtlCol="false" tIns="0" lIns="0" bIns="0" rIns="0">
            <a:spAutoFit/>
          </a:bodyPr>
          <a:lstStyle/>
          <a:p>
            <a:pPr algn="just">
              <a:lnSpc>
                <a:spcPts val="3606"/>
              </a:lnSpc>
              <a:spcBef>
                <a:spcPct val="0"/>
              </a:spcBef>
            </a:pPr>
            <a:r>
              <a:rPr lang="en-US" sz="3370" spc="-84">
                <a:solidFill>
                  <a:srgbClr val="000000"/>
                </a:solidFill>
                <a:latin typeface="Atkinson Hyperlegible Bold"/>
                <a:ea typeface="Atkinson Hyperlegible Bold"/>
                <a:cs typeface="Atkinson Hyperlegible Bold"/>
                <a:sym typeface="Atkinson Hyperlegible Bold"/>
              </a:rPr>
              <a:t>The analysis identifies California (CA) as having the highest number of delinquent accounts at 2,468, followed by Texas (TX) with 2,394 accounts. New York (NY) ranks third with 2,270 accounts, Florida (FL) comes fourth with 1,711 accounts, and New Jersey (NJ) rounds out the top five with 716 delinquent accounts. These findings underscore significant regional challenges in credit management.</a:t>
            </a:r>
          </a:p>
        </p:txBody>
      </p:sp>
      <p:sp>
        <p:nvSpPr>
          <p:cNvPr name="TextBox 22" id="22"/>
          <p:cNvSpPr txBox="true"/>
          <p:nvPr/>
        </p:nvSpPr>
        <p:spPr>
          <a:xfrm rot="0">
            <a:off x="534749" y="6425535"/>
            <a:ext cx="7345832" cy="3751329"/>
          </a:xfrm>
          <a:prstGeom prst="rect">
            <a:avLst/>
          </a:prstGeom>
        </p:spPr>
        <p:txBody>
          <a:bodyPr anchor="t" rtlCol="false" tIns="0" lIns="0" bIns="0" rIns="0">
            <a:spAutoFit/>
          </a:bodyPr>
          <a:lstStyle/>
          <a:p>
            <a:pPr algn="ctr">
              <a:lnSpc>
                <a:spcPts val="4222"/>
              </a:lnSpc>
              <a:spcBef>
                <a:spcPct val="0"/>
              </a:spcBef>
            </a:pPr>
            <a:r>
              <a:rPr lang="en-US" sz="3946" spc="-138">
                <a:solidFill>
                  <a:srgbClr val="000000"/>
                </a:solidFill>
                <a:latin typeface="Atkinson Hyperlegible Bold"/>
                <a:ea typeface="Atkinson Hyperlegible Bold"/>
                <a:cs typeface="Atkinson Hyperlegible Bold"/>
                <a:sym typeface="Atkinson Hyperlegible Bold"/>
              </a:rPr>
              <a:t>The 40-50 age group leads with $80 million in transactions, followed by 50-60 with $14 million, and 30-40 with $7 million. The 20-30 and 60+ groups each contribute $1 million.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94915" y="-6712432"/>
            <a:ext cx="34205599" cy="20149062"/>
          </a:xfrm>
          <a:custGeom>
            <a:avLst/>
            <a:gdLst/>
            <a:ahLst/>
            <a:cxnLst/>
            <a:rect r="r" b="b" t="t" l="l"/>
            <a:pathLst>
              <a:path h="20149062" w="34205599">
                <a:moveTo>
                  <a:pt x="0" y="0"/>
                </a:moveTo>
                <a:lnTo>
                  <a:pt x="34205599" y="0"/>
                </a:lnTo>
                <a:lnTo>
                  <a:pt x="34205599" y="20149062"/>
                </a:lnTo>
                <a:lnTo>
                  <a:pt x="0" y="20149062"/>
                </a:lnTo>
                <a:lnTo>
                  <a:pt x="0" y="0"/>
                </a:lnTo>
                <a:close/>
              </a:path>
            </a:pathLst>
          </a:custGeom>
          <a:blipFill>
            <a:blip r:embed="rId2"/>
            <a:stretch>
              <a:fillRect l="0" t="-9629" r="0" b="-9629"/>
            </a:stretch>
          </a:blipFill>
        </p:spPr>
      </p:sp>
      <p:sp>
        <p:nvSpPr>
          <p:cNvPr name="Freeform 3" id="3"/>
          <p:cNvSpPr/>
          <p:nvPr/>
        </p:nvSpPr>
        <p:spPr>
          <a:xfrm flipH="false" flipV="false" rot="0">
            <a:off x="9588037" y="312173"/>
            <a:ext cx="8496941" cy="4689147"/>
          </a:xfrm>
          <a:custGeom>
            <a:avLst/>
            <a:gdLst/>
            <a:ahLst/>
            <a:cxnLst/>
            <a:rect r="r" b="b" t="t" l="l"/>
            <a:pathLst>
              <a:path h="4689147" w="8496941">
                <a:moveTo>
                  <a:pt x="0" y="0"/>
                </a:moveTo>
                <a:lnTo>
                  <a:pt x="8496941" y="0"/>
                </a:lnTo>
                <a:lnTo>
                  <a:pt x="8496941" y="4689148"/>
                </a:lnTo>
                <a:lnTo>
                  <a:pt x="0" y="4689148"/>
                </a:lnTo>
                <a:lnTo>
                  <a:pt x="0" y="0"/>
                </a:lnTo>
                <a:close/>
              </a:path>
            </a:pathLst>
          </a:custGeom>
          <a:blipFill>
            <a:blip r:embed="rId3"/>
            <a:stretch>
              <a:fillRect l="0" t="-46828" r="-99751" b="-94326"/>
            </a:stretch>
          </a:blipFill>
        </p:spPr>
      </p:sp>
      <p:sp>
        <p:nvSpPr>
          <p:cNvPr name="Freeform 4" id="4"/>
          <p:cNvSpPr/>
          <p:nvPr/>
        </p:nvSpPr>
        <p:spPr>
          <a:xfrm flipH="false" flipV="false" rot="0">
            <a:off x="320827" y="944129"/>
            <a:ext cx="8823173" cy="3425236"/>
          </a:xfrm>
          <a:custGeom>
            <a:avLst/>
            <a:gdLst/>
            <a:ahLst/>
            <a:cxnLst/>
            <a:rect r="r" b="b" t="t" l="l"/>
            <a:pathLst>
              <a:path h="3425236" w="8823173">
                <a:moveTo>
                  <a:pt x="0" y="0"/>
                </a:moveTo>
                <a:lnTo>
                  <a:pt x="8823173" y="0"/>
                </a:lnTo>
                <a:lnTo>
                  <a:pt x="8823173" y="3425236"/>
                </a:lnTo>
                <a:lnTo>
                  <a:pt x="0" y="3425236"/>
                </a:lnTo>
                <a:lnTo>
                  <a:pt x="0" y="0"/>
                </a:lnTo>
                <a:close/>
              </a:path>
            </a:pathLst>
          </a:custGeom>
          <a:blipFill>
            <a:blip r:embed="rId4"/>
            <a:stretch>
              <a:fillRect l="0" t="0" r="0" b="0"/>
            </a:stretch>
          </a:blipFill>
        </p:spPr>
      </p:sp>
      <p:sp>
        <p:nvSpPr>
          <p:cNvPr name="Freeform 5" id="5"/>
          <p:cNvSpPr/>
          <p:nvPr/>
        </p:nvSpPr>
        <p:spPr>
          <a:xfrm flipH="false" flipV="false" rot="0">
            <a:off x="1028700" y="4763208"/>
            <a:ext cx="7409557" cy="4495092"/>
          </a:xfrm>
          <a:custGeom>
            <a:avLst/>
            <a:gdLst/>
            <a:ahLst/>
            <a:cxnLst/>
            <a:rect r="r" b="b" t="t" l="l"/>
            <a:pathLst>
              <a:path h="4495092" w="7409557">
                <a:moveTo>
                  <a:pt x="0" y="0"/>
                </a:moveTo>
                <a:lnTo>
                  <a:pt x="7409557" y="0"/>
                </a:lnTo>
                <a:lnTo>
                  <a:pt x="7409557" y="4495092"/>
                </a:lnTo>
                <a:lnTo>
                  <a:pt x="0" y="4495092"/>
                </a:lnTo>
                <a:lnTo>
                  <a:pt x="0" y="0"/>
                </a:lnTo>
                <a:close/>
              </a:path>
            </a:pathLst>
          </a:custGeom>
          <a:blipFill>
            <a:blip r:embed="rId3"/>
            <a:stretch>
              <a:fillRect l="-6868" t="-14441" r="-39176" b="-45949"/>
            </a:stretch>
          </a:blipFill>
        </p:spPr>
      </p:sp>
      <p:sp>
        <p:nvSpPr>
          <p:cNvPr name="Freeform 6" id="6"/>
          <p:cNvSpPr/>
          <p:nvPr/>
        </p:nvSpPr>
        <p:spPr>
          <a:xfrm flipH="false" flipV="false" rot="0">
            <a:off x="11233890" y="5143500"/>
            <a:ext cx="5205233" cy="4966623"/>
          </a:xfrm>
          <a:custGeom>
            <a:avLst/>
            <a:gdLst/>
            <a:ahLst/>
            <a:cxnLst/>
            <a:rect r="r" b="b" t="t" l="l"/>
            <a:pathLst>
              <a:path h="4966623" w="5205233">
                <a:moveTo>
                  <a:pt x="0" y="0"/>
                </a:moveTo>
                <a:lnTo>
                  <a:pt x="5205234" y="0"/>
                </a:lnTo>
                <a:lnTo>
                  <a:pt x="5205234" y="4966623"/>
                </a:lnTo>
                <a:lnTo>
                  <a:pt x="0" y="4966623"/>
                </a:lnTo>
                <a:lnTo>
                  <a:pt x="0" y="0"/>
                </a:lnTo>
                <a:close/>
              </a:path>
            </a:pathLst>
          </a:custGeom>
          <a:blipFill>
            <a:blip r:embed="rId5"/>
            <a:stretch>
              <a:fillRect l="0" t="0" r="0" b="0"/>
            </a:stretch>
          </a:blipFill>
        </p:spPr>
      </p:sp>
      <p:sp>
        <p:nvSpPr>
          <p:cNvPr name="Freeform 7" id="7"/>
          <p:cNvSpPr/>
          <p:nvPr/>
        </p:nvSpPr>
        <p:spPr>
          <a:xfrm flipH="false" flipV="false" rot="-10800000">
            <a:off x="-3006335" y="8692219"/>
            <a:ext cx="4207579" cy="4114800"/>
          </a:xfrm>
          <a:custGeom>
            <a:avLst/>
            <a:gdLst/>
            <a:ahLst/>
            <a:cxnLst/>
            <a:rect r="r" b="b" t="t" l="l"/>
            <a:pathLst>
              <a:path h="4114800" w="4207579">
                <a:moveTo>
                  <a:pt x="0" y="0"/>
                </a:moveTo>
                <a:lnTo>
                  <a:pt x="4207580" y="0"/>
                </a:lnTo>
                <a:lnTo>
                  <a:pt x="420758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588037" y="312173"/>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769778" y="1028700"/>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9588037" y="1646352"/>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769778" y="2027920"/>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588037" y="2727837"/>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630020" y="3086100"/>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028700" y="4801847"/>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028700" y="5911065"/>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28700" y="7388502"/>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769914" y="4906010"/>
            <a:ext cx="5927128" cy="4198239"/>
          </a:xfrm>
          <a:prstGeom prst="rect">
            <a:avLst/>
          </a:prstGeom>
        </p:spPr>
        <p:txBody>
          <a:bodyPr anchor="t" rtlCol="false" tIns="0" lIns="0" bIns="0" rIns="0">
            <a:spAutoFit/>
          </a:bodyPr>
          <a:lstStyle/>
          <a:p>
            <a:pPr algn="ctr">
              <a:lnSpc>
                <a:spcPts val="4173"/>
              </a:lnSpc>
              <a:spcBef>
                <a:spcPct val="0"/>
              </a:spcBef>
            </a:pPr>
            <a:r>
              <a:rPr lang="en-US" sz="3900" spc="-136">
                <a:solidFill>
                  <a:srgbClr val="000000"/>
                </a:solidFill>
                <a:latin typeface="Atkinson Hyperlegible Bold"/>
                <a:ea typeface="Atkinson Hyperlegible Bold"/>
                <a:cs typeface="Atkinson Hyperlegible Bold"/>
                <a:sym typeface="Atkinson Hyperlegible Bold"/>
              </a:rPr>
              <a:t>The Blue card is the most popular choice among car and house owners, indicating a strong preference for this card category among those with vehicle and property ownership.</a:t>
            </a:r>
          </a:p>
        </p:txBody>
      </p:sp>
      <p:sp>
        <p:nvSpPr>
          <p:cNvPr name="TextBox 18" id="18"/>
          <p:cNvSpPr txBox="true"/>
          <p:nvPr/>
        </p:nvSpPr>
        <p:spPr>
          <a:xfrm rot="0">
            <a:off x="9727794" y="499652"/>
            <a:ext cx="8217426" cy="4361815"/>
          </a:xfrm>
          <a:prstGeom prst="rect">
            <a:avLst/>
          </a:prstGeom>
        </p:spPr>
        <p:txBody>
          <a:bodyPr anchor="t" rtlCol="false" tIns="0" lIns="0" bIns="0" rIns="0">
            <a:spAutoFit/>
          </a:bodyPr>
          <a:lstStyle/>
          <a:p>
            <a:pPr algn="ctr">
              <a:lnSpc>
                <a:spcPts val="4280"/>
              </a:lnSpc>
              <a:spcBef>
                <a:spcPct val="0"/>
              </a:spcBef>
            </a:pPr>
            <a:r>
              <a:rPr lang="en-US" sz="4000" spc="-140">
                <a:solidFill>
                  <a:srgbClr val="000000"/>
                </a:solidFill>
                <a:latin typeface="Atkinson Hyperlegible Bold"/>
                <a:ea typeface="Atkinson Hyperlegible Bold"/>
                <a:cs typeface="Atkinson Hyperlegible Bold"/>
                <a:sym typeface="Atkinson Hyperlegible Bold"/>
              </a:rPr>
              <a:t>The analysis reveals that Businessmen generate the highest revenue at $17.39 million, followed by White-collar workers with $10.11 million. Self-employed individuals contribute $8.26 million, while Government employees generate $8.11 million in revenue.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005517" y="4520028"/>
            <a:ext cx="7937897" cy="5038679"/>
          </a:xfrm>
          <a:custGeom>
            <a:avLst/>
            <a:gdLst/>
            <a:ahLst/>
            <a:cxnLst/>
            <a:rect r="r" b="b" t="t" l="l"/>
            <a:pathLst>
              <a:path h="5038679" w="7937897">
                <a:moveTo>
                  <a:pt x="0" y="0"/>
                </a:moveTo>
                <a:lnTo>
                  <a:pt x="7937897" y="0"/>
                </a:lnTo>
                <a:lnTo>
                  <a:pt x="7937897" y="5038678"/>
                </a:lnTo>
                <a:lnTo>
                  <a:pt x="0" y="5038678"/>
                </a:lnTo>
                <a:lnTo>
                  <a:pt x="0" y="0"/>
                </a:lnTo>
                <a:close/>
              </a:path>
            </a:pathLst>
          </a:custGeom>
          <a:blipFill>
            <a:blip r:embed="rId3"/>
            <a:stretch>
              <a:fillRect l="-28153" t="-59064" r="-23393" b="0"/>
            </a:stretch>
          </a:blipFill>
        </p:spPr>
      </p:sp>
      <p:sp>
        <p:nvSpPr>
          <p:cNvPr name="Freeform 4" id="4"/>
          <p:cNvSpPr/>
          <p:nvPr/>
        </p:nvSpPr>
        <p:spPr>
          <a:xfrm flipH="false" flipV="false" rot="0">
            <a:off x="269152" y="237388"/>
            <a:ext cx="9249404" cy="4069877"/>
          </a:xfrm>
          <a:custGeom>
            <a:avLst/>
            <a:gdLst/>
            <a:ahLst/>
            <a:cxnLst/>
            <a:rect r="r" b="b" t="t" l="l"/>
            <a:pathLst>
              <a:path h="4069877" w="9249404">
                <a:moveTo>
                  <a:pt x="0" y="0"/>
                </a:moveTo>
                <a:lnTo>
                  <a:pt x="9249404" y="0"/>
                </a:lnTo>
                <a:lnTo>
                  <a:pt x="9249404" y="4069877"/>
                </a:lnTo>
                <a:lnTo>
                  <a:pt x="0" y="4069877"/>
                </a:lnTo>
                <a:lnTo>
                  <a:pt x="0" y="0"/>
                </a:lnTo>
                <a:close/>
              </a:path>
            </a:pathLst>
          </a:custGeom>
          <a:blipFill>
            <a:blip r:embed="rId4"/>
            <a:stretch>
              <a:fillRect l="-6795" t="0" r="-6795" b="0"/>
            </a:stretch>
          </a:blipFill>
        </p:spPr>
      </p:sp>
      <p:sp>
        <p:nvSpPr>
          <p:cNvPr name="Freeform 5" id="5"/>
          <p:cNvSpPr/>
          <p:nvPr/>
        </p:nvSpPr>
        <p:spPr>
          <a:xfrm flipH="false" flipV="false" rot="0">
            <a:off x="269152" y="4520028"/>
            <a:ext cx="9249404" cy="5038679"/>
          </a:xfrm>
          <a:custGeom>
            <a:avLst/>
            <a:gdLst/>
            <a:ahLst/>
            <a:cxnLst/>
            <a:rect r="r" b="b" t="t" l="l"/>
            <a:pathLst>
              <a:path h="5038679" w="9249404">
                <a:moveTo>
                  <a:pt x="0" y="0"/>
                </a:moveTo>
                <a:lnTo>
                  <a:pt x="9249404" y="0"/>
                </a:lnTo>
                <a:lnTo>
                  <a:pt x="9249404" y="5038678"/>
                </a:lnTo>
                <a:lnTo>
                  <a:pt x="0" y="5038678"/>
                </a:lnTo>
                <a:lnTo>
                  <a:pt x="0" y="0"/>
                </a:lnTo>
                <a:close/>
              </a:path>
            </a:pathLst>
          </a:custGeom>
          <a:blipFill>
            <a:blip r:embed="rId3"/>
            <a:stretch>
              <a:fillRect l="0" t="-36381" r="-17776" b="-7661"/>
            </a:stretch>
          </a:blipFill>
        </p:spPr>
      </p:sp>
      <p:sp>
        <p:nvSpPr>
          <p:cNvPr name="Freeform 6" id="6"/>
          <p:cNvSpPr/>
          <p:nvPr/>
        </p:nvSpPr>
        <p:spPr>
          <a:xfrm flipH="false" flipV="false" rot="0">
            <a:off x="11587188" y="237388"/>
            <a:ext cx="4774556" cy="4069877"/>
          </a:xfrm>
          <a:custGeom>
            <a:avLst/>
            <a:gdLst/>
            <a:ahLst/>
            <a:cxnLst/>
            <a:rect r="r" b="b" t="t" l="l"/>
            <a:pathLst>
              <a:path h="4069877" w="4774556">
                <a:moveTo>
                  <a:pt x="0" y="0"/>
                </a:moveTo>
                <a:lnTo>
                  <a:pt x="4774555" y="0"/>
                </a:lnTo>
                <a:lnTo>
                  <a:pt x="4774555" y="4069877"/>
                </a:lnTo>
                <a:lnTo>
                  <a:pt x="0" y="4069877"/>
                </a:lnTo>
                <a:lnTo>
                  <a:pt x="0" y="0"/>
                </a:lnTo>
                <a:close/>
              </a:path>
            </a:pathLst>
          </a:custGeom>
          <a:blipFill>
            <a:blip r:embed="rId5"/>
            <a:stretch>
              <a:fillRect l="0" t="0" r="0" b="0"/>
            </a:stretch>
          </a:blipFill>
        </p:spPr>
      </p:sp>
      <p:sp>
        <p:nvSpPr>
          <p:cNvPr name="Freeform 7" id="7"/>
          <p:cNvSpPr/>
          <p:nvPr/>
        </p:nvSpPr>
        <p:spPr>
          <a:xfrm flipH="false" flipV="false" rot="0">
            <a:off x="10138551" y="4520028"/>
            <a:ext cx="7315200" cy="1715747"/>
          </a:xfrm>
          <a:custGeom>
            <a:avLst/>
            <a:gdLst/>
            <a:ahLst/>
            <a:cxnLst/>
            <a:rect r="r" b="b" t="t" l="l"/>
            <a:pathLst>
              <a:path h="1715747" w="7315200">
                <a:moveTo>
                  <a:pt x="0" y="0"/>
                </a:moveTo>
                <a:lnTo>
                  <a:pt x="7315200" y="0"/>
                </a:lnTo>
                <a:lnTo>
                  <a:pt x="7315200" y="1715746"/>
                </a:lnTo>
                <a:lnTo>
                  <a:pt x="0" y="1715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97703" y="4833458"/>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203356" y="4833458"/>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69152" y="5965247"/>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203356" y="6235774"/>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69152" y="7542553"/>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203356" y="7680994"/>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138551" y="5826806"/>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0316865" y="6823121"/>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0316865" y="7842959"/>
            <a:ext cx="7315200" cy="1715747"/>
          </a:xfrm>
          <a:custGeom>
            <a:avLst/>
            <a:gdLst/>
            <a:ahLst/>
            <a:cxnLst/>
            <a:rect r="r" b="b" t="t" l="l"/>
            <a:pathLst>
              <a:path h="1715747" w="7315200">
                <a:moveTo>
                  <a:pt x="0" y="0"/>
                </a:moveTo>
                <a:lnTo>
                  <a:pt x="7315200" y="0"/>
                </a:lnTo>
                <a:lnTo>
                  <a:pt x="7315200" y="1715747"/>
                </a:lnTo>
                <a:lnTo>
                  <a:pt x="0" y="1715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397703" y="5094933"/>
            <a:ext cx="8959893" cy="3946017"/>
          </a:xfrm>
          <a:prstGeom prst="rect">
            <a:avLst/>
          </a:prstGeom>
        </p:spPr>
        <p:txBody>
          <a:bodyPr anchor="t" rtlCol="false" tIns="0" lIns="0" bIns="0" rIns="0">
            <a:spAutoFit/>
          </a:bodyPr>
          <a:lstStyle/>
          <a:p>
            <a:pPr algn="ctr">
              <a:lnSpc>
                <a:spcPts val="4494"/>
              </a:lnSpc>
              <a:spcBef>
                <a:spcPct val="0"/>
              </a:spcBef>
            </a:pPr>
            <a:r>
              <a:rPr lang="en-US" sz="4200" spc="-147">
                <a:solidFill>
                  <a:srgbClr val="000000"/>
                </a:solidFill>
                <a:latin typeface="Atkinson Hyperlegible Bold"/>
                <a:ea typeface="Atkinson Hyperlegible Bold"/>
                <a:cs typeface="Atkinson Hyperlegible Bold"/>
                <a:sym typeface="Atkinson Hyperlegible Bold"/>
              </a:rPr>
              <a:t>Texas (TX) leads with $12.81 million in revenue, followed closely by New York (NY) with $12.73 million and California (CA) with $12.62 million. Florida (FL) contributes $9.69 million, while New Jersey (NJ) rounds out the top five with $4.25 million.</a:t>
            </a:r>
          </a:p>
        </p:txBody>
      </p:sp>
      <p:sp>
        <p:nvSpPr>
          <p:cNvPr name="TextBox 18" id="18"/>
          <p:cNvSpPr txBox="true"/>
          <p:nvPr/>
        </p:nvSpPr>
        <p:spPr>
          <a:xfrm rot="0">
            <a:off x="10495180" y="4567653"/>
            <a:ext cx="6958571" cy="5015854"/>
          </a:xfrm>
          <a:prstGeom prst="rect">
            <a:avLst/>
          </a:prstGeom>
        </p:spPr>
        <p:txBody>
          <a:bodyPr anchor="t" rtlCol="false" tIns="0" lIns="0" bIns="0" rIns="0">
            <a:spAutoFit/>
          </a:bodyPr>
          <a:lstStyle/>
          <a:p>
            <a:pPr algn="ctr">
              <a:lnSpc>
                <a:spcPts val="3999"/>
              </a:lnSpc>
              <a:spcBef>
                <a:spcPct val="0"/>
              </a:spcBef>
            </a:pPr>
            <a:r>
              <a:rPr lang="en-US" sz="3738" spc="-130">
                <a:solidFill>
                  <a:srgbClr val="000000"/>
                </a:solidFill>
                <a:latin typeface="Atkinson Hyperlegible Bold"/>
                <a:ea typeface="Atkinson Hyperlegible Bold"/>
                <a:cs typeface="Atkinson Hyperlegible Bold"/>
                <a:sym typeface="Atkinson Hyperlegible Bold"/>
              </a:rPr>
              <a:t>The Blue card stands out as the top revenue generator with $46.14 million, significantly outperforming the Silver card at $5.59 million, the Gold card at $2.45 million, and the Platinum card at $1.14 million. This indicates a strong customer preference and frequent usage of the Blue card.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5757">
                <a:alpha val="100000"/>
              </a:srgbClr>
            </a:gs>
            <a:gs pos="100000">
              <a:srgbClr val="8C52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420659" y="9300736"/>
            <a:ext cx="2417247" cy="3026207"/>
          </a:xfrm>
          <a:custGeom>
            <a:avLst/>
            <a:gdLst/>
            <a:ahLst/>
            <a:cxnLst/>
            <a:rect r="r" b="b" t="t" l="l"/>
            <a:pathLst>
              <a:path h="3026207" w="2417247">
                <a:moveTo>
                  <a:pt x="0" y="0"/>
                </a:moveTo>
                <a:lnTo>
                  <a:pt x="2417247" y="0"/>
                </a:lnTo>
                <a:lnTo>
                  <a:pt x="2417247" y="3026206"/>
                </a:lnTo>
                <a:lnTo>
                  <a:pt x="0" y="30262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77530" y="-1286370"/>
            <a:ext cx="2832552" cy="2588549"/>
          </a:xfrm>
          <a:custGeom>
            <a:avLst/>
            <a:gdLst/>
            <a:ahLst/>
            <a:cxnLst/>
            <a:rect r="r" b="b" t="t" l="l"/>
            <a:pathLst>
              <a:path h="2588549" w="2832552">
                <a:moveTo>
                  <a:pt x="0" y="0"/>
                </a:moveTo>
                <a:lnTo>
                  <a:pt x="2832552" y="0"/>
                </a:lnTo>
                <a:lnTo>
                  <a:pt x="2832552" y="2588549"/>
                </a:lnTo>
                <a:lnTo>
                  <a:pt x="0" y="25885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46052" y="-689971"/>
            <a:ext cx="3001354" cy="2584054"/>
          </a:xfrm>
          <a:custGeom>
            <a:avLst/>
            <a:gdLst/>
            <a:ahLst/>
            <a:cxnLst/>
            <a:rect r="r" b="b" t="t" l="l"/>
            <a:pathLst>
              <a:path h="2584054" w="3001354">
                <a:moveTo>
                  <a:pt x="0" y="0"/>
                </a:moveTo>
                <a:lnTo>
                  <a:pt x="3001355" y="0"/>
                </a:lnTo>
                <a:lnTo>
                  <a:pt x="3001355" y="2584053"/>
                </a:lnTo>
                <a:lnTo>
                  <a:pt x="0" y="25840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609431" y="9008252"/>
            <a:ext cx="2906484" cy="3014207"/>
          </a:xfrm>
          <a:custGeom>
            <a:avLst/>
            <a:gdLst/>
            <a:ahLst/>
            <a:cxnLst/>
            <a:rect r="r" b="b" t="t" l="l"/>
            <a:pathLst>
              <a:path h="3014207" w="2906484">
                <a:moveTo>
                  <a:pt x="0" y="0"/>
                </a:moveTo>
                <a:lnTo>
                  <a:pt x="2906484" y="0"/>
                </a:lnTo>
                <a:lnTo>
                  <a:pt x="2906484" y="3014207"/>
                </a:lnTo>
                <a:lnTo>
                  <a:pt x="0" y="30142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259300" y="5033991"/>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313073" y="-1659845"/>
            <a:ext cx="2975403" cy="3123761"/>
          </a:xfrm>
          <a:custGeom>
            <a:avLst/>
            <a:gdLst/>
            <a:ahLst/>
            <a:cxnLst/>
            <a:rect r="r" b="b" t="t" l="l"/>
            <a:pathLst>
              <a:path h="3123761" w="2975403">
                <a:moveTo>
                  <a:pt x="0" y="0"/>
                </a:moveTo>
                <a:lnTo>
                  <a:pt x="2975403" y="0"/>
                </a:lnTo>
                <a:lnTo>
                  <a:pt x="2975403" y="3123761"/>
                </a:lnTo>
                <a:lnTo>
                  <a:pt x="0" y="31237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910550" y="9700166"/>
            <a:ext cx="2741722" cy="2626777"/>
          </a:xfrm>
          <a:custGeom>
            <a:avLst/>
            <a:gdLst/>
            <a:ahLst/>
            <a:cxnLst/>
            <a:rect r="r" b="b" t="t" l="l"/>
            <a:pathLst>
              <a:path h="2626777" w="2741722">
                <a:moveTo>
                  <a:pt x="0" y="0"/>
                </a:moveTo>
                <a:lnTo>
                  <a:pt x="2741722" y="0"/>
                </a:lnTo>
                <a:lnTo>
                  <a:pt x="2741722" y="2626776"/>
                </a:lnTo>
                <a:lnTo>
                  <a:pt x="0" y="26267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2097645" y="3518455"/>
            <a:ext cx="3427404" cy="3031072"/>
          </a:xfrm>
          <a:custGeom>
            <a:avLst/>
            <a:gdLst/>
            <a:ahLst/>
            <a:cxnLst/>
            <a:rect r="r" b="b" t="t" l="l"/>
            <a:pathLst>
              <a:path h="3031072" w="3427404">
                <a:moveTo>
                  <a:pt x="0" y="0"/>
                </a:moveTo>
                <a:lnTo>
                  <a:pt x="3427404" y="0"/>
                </a:lnTo>
                <a:lnTo>
                  <a:pt x="3427404" y="3031072"/>
                </a:lnTo>
                <a:lnTo>
                  <a:pt x="0" y="303107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916995" y="7470165"/>
            <a:ext cx="3227941" cy="3676843"/>
          </a:xfrm>
          <a:custGeom>
            <a:avLst/>
            <a:gdLst/>
            <a:ahLst/>
            <a:cxnLst/>
            <a:rect r="r" b="b" t="t" l="l"/>
            <a:pathLst>
              <a:path h="3676843" w="3227941">
                <a:moveTo>
                  <a:pt x="0" y="0"/>
                </a:moveTo>
                <a:lnTo>
                  <a:pt x="3227941" y="0"/>
                </a:lnTo>
                <a:lnTo>
                  <a:pt x="3227941" y="3676843"/>
                </a:lnTo>
                <a:lnTo>
                  <a:pt x="0" y="367684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858779" y="8450325"/>
            <a:ext cx="2163234" cy="3572134"/>
          </a:xfrm>
          <a:custGeom>
            <a:avLst/>
            <a:gdLst/>
            <a:ahLst/>
            <a:cxnLst/>
            <a:rect r="r" b="b" t="t" l="l"/>
            <a:pathLst>
              <a:path h="3572134" w="2163234">
                <a:moveTo>
                  <a:pt x="0" y="0"/>
                </a:moveTo>
                <a:lnTo>
                  <a:pt x="2163234" y="0"/>
                </a:lnTo>
                <a:lnTo>
                  <a:pt x="2163234" y="3572134"/>
                </a:lnTo>
                <a:lnTo>
                  <a:pt x="0" y="357213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916995" y="-985177"/>
            <a:ext cx="2636713" cy="3573727"/>
          </a:xfrm>
          <a:custGeom>
            <a:avLst/>
            <a:gdLst/>
            <a:ahLst/>
            <a:cxnLst/>
            <a:rect r="r" b="b" t="t" l="l"/>
            <a:pathLst>
              <a:path h="3573727" w="2636713">
                <a:moveTo>
                  <a:pt x="0" y="0"/>
                </a:moveTo>
                <a:lnTo>
                  <a:pt x="2636712" y="0"/>
                </a:lnTo>
                <a:lnTo>
                  <a:pt x="2636712" y="3573726"/>
                </a:lnTo>
                <a:lnTo>
                  <a:pt x="0" y="357372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3496253" y="9046259"/>
            <a:ext cx="3030355" cy="2380266"/>
          </a:xfrm>
          <a:custGeom>
            <a:avLst/>
            <a:gdLst/>
            <a:ahLst/>
            <a:cxnLst/>
            <a:rect r="r" b="b" t="t" l="l"/>
            <a:pathLst>
              <a:path h="2380266" w="3030355">
                <a:moveTo>
                  <a:pt x="0" y="0"/>
                </a:moveTo>
                <a:lnTo>
                  <a:pt x="3030355" y="0"/>
                </a:lnTo>
                <a:lnTo>
                  <a:pt x="3030355" y="2380266"/>
                </a:lnTo>
                <a:lnTo>
                  <a:pt x="0" y="238026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8074943" y="-1400144"/>
            <a:ext cx="2138114" cy="2604359"/>
          </a:xfrm>
          <a:custGeom>
            <a:avLst/>
            <a:gdLst/>
            <a:ahLst/>
            <a:cxnLst/>
            <a:rect r="r" b="b" t="t" l="l"/>
            <a:pathLst>
              <a:path h="2604359" w="2138114">
                <a:moveTo>
                  <a:pt x="0" y="0"/>
                </a:moveTo>
                <a:lnTo>
                  <a:pt x="2138114" y="0"/>
                </a:lnTo>
                <a:lnTo>
                  <a:pt x="2138114" y="2604359"/>
                </a:lnTo>
                <a:lnTo>
                  <a:pt x="0" y="2604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7487449" y="2460237"/>
            <a:ext cx="2055840" cy="2573754"/>
          </a:xfrm>
          <a:custGeom>
            <a:avLst/>
            <a:gdLst/>
            <a:ahLst/>
            <a:cxnLst/>
            <a:rect r="r" b="b" t="t" l="l"/>
            <a:pathLst>
              <a:path h="2573754" w="2055840">
                <a:moveTo>
                  <a:pt x="0" y="0"/>
                </a:moveTo>
                <a:lnTo>
                  <a:pt x="2055840" y="0"/>
                </a:lnTo>
                <a:lnTo>
                  <a:pt x="2055840" y="2573754"/>
                </a:lnTo>
                <a:lnTo>
                  <a:pt x="0" y="2573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0803607" y="-1810090"/>
            <a:ext cx="1848187" cy="3014305"/>
          </a:xfrm>
          <a:custGeom>
            <a:avLst/>
            <a:gdLst/>
            <a:ahLst/>
            <a:cxnLst/>
            <a:rect r="r" b="b" t="t" l="l"/>
            <a:pathLst>
              <a:path h="3014305" w="1848187">
                <a:moveTo>
                  <a:pt x="0" y="0"/>
                </a:moveTo>
                <a:lnTo>
                  <a:pt x="1848187" y="0"/>
                </a:lnTo>
                <a:lnTo>
                  <a:pt x="1848187" y="3014305"/>
                </a:lnTo>
                <a:lnTo>
                  <a:pt x="0" y="301430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7" id="17"/>
          <p:cNvSpPr/>
          <p:nvPr/>
        </p:nvSpPr>
        <p:spPr>
          <a:xfrm flipH="false" flipV="false" rot="0">
            <a:off x="5879026" y="-985177"/>
            <a:ext cx="1464000" cy="2189392"/>
          </a:xfrm>
          <a:custGeom>
            <a:avLst/>
            <a:gdLst/>
            <a:ahLst/>
            <a:cxnLst/>
            <a:rect r="r" b="b" t="t" l="l"/>
            <a:pathLst>
              <a:path h="2189392" w="1464000">
                <a:moveTo>
                  <a:pt x="0" y="0"/>
                </a:moveTo>
                <a:lnTo>
                  <a:pt x="1464000" y="0"/>
                </a:lnTo>
                <a:lnTo>
                  <a:pt x="1464000" y="2189392"/>
                </a:lnTo>
                <a:lnTo>
                  <a:pt x="0" y="218939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grpSp>
        <p:nvGrpSpPr>
          <p:cNvPr name="Group 18" id="18"/>
          <p:cNvGrpSpPr/>
          <p:nvPr/>
        </p:nvGrpSpPr>
        <p:grpSpPr>
          <a:xfrm rot="0">
            <a:off x="3887869" y="6375307"/>
            <a:ext cx="10512261" cy="985408"/>
            <a:chOff x="0" y="0"/>
            <a:chExt cx="2768661" cy="259531"/>
          </a:xfrm>
        </p:grpSpPr>
        <p:sp>
          <p:nvSpPr>
            <p:cNvPr name="Freeform 19" id="19"/>
            <p:cNvSpPr/>
            <p:nvPr/>
          </p:nvSpPr>
          <p:spPr>
            <a:xfrm flipH="false" flipV="false" rot="0">
              <a:off x="0" y="0"/>
              <a:ext cx="2768661" cy="259531"/>
            </a:xfrm>
            <a:custGeom>
              <a:avLst/>
              <a:gdLst/>
              <a:ahLst/>
              <a:cxnLst/>
              <a:rect r="r" b="b" t="t" l="l"/>
              <a:pathLst>
                <a:path h="259531" w="2768661">
                  <a:moveTo>
                    <a:pt x="37560" y="0"/>
                  </a:moveTo>
                  <a:lnTo>
                    <a:pt x="2731102" y="0"/>
                  </a:lnTo>
                  <a:cubicBezTo>
                    <a:pt x="2751845" y="0"/>
                    <a:pt x="2768661" y="16816"/>
                    <a:pt x="2768661" y="37560"/>
                  </a:cubicBezTo>
                  <a:lnTo>
                    <a:pt x="2768661" y="221972"/>
                  </a:lnTo>
                  <a:cubicBezTo>
                    <a:pt x="2768661" y="242715"/>
                    <a:pt x="2751845" y="259531"/>
                    <a:pt x="2731102" y="259531"/>
                  </a:cubicBezTo>
                  <a:lnTo>
                    <a:pt x="37560" y="259531"/>
                  </a:lnTo>
                  <a:cubicBezTo>
                    <a:pt x="16816" y="259531"/>
                    <a:pt x="0" y="242715"/>
                    <a:pt x="0" y="221972"/>
                  </a:cubicBezTo>
                  <a:lnTo>
                    <a:pt x="0" y="37560"/>
                  </a:lnTo>
                  <a:cubicBezTo>
                    <a:pt x="0" y="16816"/>
                    <a:pt x="16816" y="0"/>
                    <a:pt x="37560" y="0"/>
                  </a:cubicBezTo>
                  <a:close/>
                </a:path>
              </a:pathLst>
            </a:custGeom>
            <a:solidFill>
              <a:srgbClr val="010101"/>
            </a:solidFill>
          </p:spPr>
        </p:sp>
        <p:sp>
          <p:nvSpPr>
            <p:cNvPr name="TextBox 20" id="20"/>
            <p:cNvSpPr txBox="true"/>
            <p:nvPr/>
          </p:nvSpPr>
          <p:spPr>
            <a:xfrm>
              <a:off x="0" y="-76200"/>
              <a:ext cx="2768661" cy="335731"/>
            </a:xfrm>
            <a:prstGeom prst="rect">
              <a:avLst/>
            </a:prstGeom>
          </p:spPr>
          <p:txBody>
            <a:bodyPr anchor="ctr" rtlCol="false" tIns="50800" lIns="50800" bIns="50800" rIns="50800"/>
            <a:lstStyle/>
            <a:p>
              <a:pPr algn="ctr">
                <a:lnSpc>
                  <a:spcPts val="5319"/>
                </a:lnSpc>
              </a:pPr>
              <a:r>
                <a:rPr lang="en-US" sz="3799">
                  <a:solidFill>
                    <a:srgbClr val="FFFFFF"/>
                  </a:solidFill>
                  <a:latin typeface="Canva Sans 2 Bold"/>
                  <a:ea typeface="Canva Sans 2 Bold"/>
                  <a:cs typeface="Canva Sans 2 Bold"/>
                  <a:sym typeface="Canva Sans 2 Bold"/>
                </a:rPr>
                <a:t>https://github.com/jayendranaik</a:t>
              </a:r>
            </a:p>
          </p:txBody>
        </p:sp>
      </p:grpSp>
      <p:grpSp>
        <p:nvGrpSpPr>
          <p:cNvPr name="Group 21" id="21"/>
          <p:cNvGrpSpPr/>
          <p:nvPr/>
        </p:nvGrpSpPr>
        <p:grpSpPr>
          <a:xfrm rot="0">
            <a:off x="3887869" y="7589272"/>
            <a:ext cx="10512261" cy="957826"/>
            <a:chOff x="0" y="0"/>
            <a:chExt cx="2768661" cy="252267"/>
          </a:xfrm>
        </p:grpSpPr>
        <p:sp>
          <p:nvSpPr>
            <p:cNvPr name="Freeform 22" id="22"/>
            <p:cNvSpPr/>
            <p:nvPr/>
          </p:nvSpPr>
          <p:spPr>
            <a:xfrm flipH="false" flipV="false" rot="0">
              <a:off x="0" y="0"/>
              <a:ext cx="2768661" cy="252267"/>
            </a:xfrm>
            <a:custGeom>
              <a:avLst/>
              <a:gdLst/>
              <a:ahLst/>
              <a:cxnLst/>
              <a:rect r="r" b="b" t="t" l="l"/>
              <a:pathLst>
                <a:path h="252267" w="2768661">
                  <a:moveTo>
                    <a:pt x="37560" y="0"/>
                  </a:moveTo>
                  <a:lnTo>
                    <a:pt x="2731102" y="0"/>
                  </a:lnTo>
                  <a:cubicBezTo>
                    <a:pt x="2751845" y="0"/>
                    <a:pt x="2768661" y="16816"/>
                    <a:pt x="2768661" y="37560"/>
                  </a:cubicBezTo>
                  <a:lnTo>
                    <a:pt x="2768661" y="214707"/>
                  </a:lnTo>
                  <a:cubicBezTo>
                    <a:pt x="2768661" y="235451"/>
                    <a:pt x="2751845" y="252267"/>
                    <a:pt x="2731102" y="252267"/>
                  </a:cubicBezTo>
                  <a:lnTo>
                    <a:pt x="37560" y="252267"/>
                  </a:lnTo>
                  <a:cubicBezTo>
                    <a:pt x="16816" y="252267"/>
                    <a:pt x="0" y="235451"/>
                    <a:pt x="0" y="214707"/>
                  </a:cubicBezTo>
                  <a:lnTo>
                    <a:pt x="0" y="37560"/>
                  </a:lnTo>
                  <a:cubicBezTo>
                    <a:pt x="0" y="16816"/>
                    <a:pt x="16816" y="0"/>
                    <a:pt x="37560" y="0"/>
                  </a:cubicBezTo>
                  <a:close/>
                </a:path>
              </a:pathLst>
            </a:custGeom>
            <a:solidFill>
              <a:srgbClr val="010101"/>
            </a:solidFill>
          </p:spPr>
        </p:sp>
        <p:sp>
          <p:nvSpPr>
            <p:cNvPr name="TextBox 23" id="23"/>
            <p:cNvSpPr txBox="true"/>
            <p:nvPr/>
          </p:nvSpPr>
          <p:spPr>
            <a:xfrm>
              <a:off x="0" y="-76200"/>
              <a:ext cx="2768661" cy="328467"/>
            </a:xfrm>
            <a:prstGeom prst="rect">
              <a:avLst/>
            </a:prstGeom>
          </p:spPr>
          <p:txBody>
            <a:bodyPr anchor="ctr" rtlCol="false" tIns="50800" lIns="50800" bIns="50800" rIns="50800"/>
            <a:lstStyle/>
            <a:p>
              <a:pPr algn="ctr">
                <a:lnSpc>
                  <a:spcPts val="5319"/>
                </a:lnSpc>
              </a:pPr>
              <a:r>
                <a:rPr lang="en-US" sz="3799">
                  <a:solidFill>
                    <a:srgbClr val="FFFFFF"/>
                  </a:solidFill>
                  <a:latin typeface="Canva Sans 2 Bold"/>
                  <a:ea typeface="Canva Sans 2 Bold"/>
                  <a:cs typeface="Canva Sans 2 Bold"/>
                  <a:sym typeface="Canva Sans 2 Bold"/>
                </a:rPr>
                <a:t>www.linkedin.com/in/jayendranaik032002</a:t>
              </a:r>
            </a:p>
          </p:txBody>
        </p:sp>
      </p:grpSp>
      <p:grpSp>
        <p:nvGrpSpPr>
          <p:cNvPr name="Group 24" id="24"/>
          <p:cNvGrpSpPr/>
          <p:nvPr/>
        </p:nvGrpSpPr>
        <p:grpSpPr>
          <a:xfrm rot="0">
            <a:off x="3887869" y="5093800"/>
            <a:ext cx="10512261" cy="1024629"/>
            <a:chOff x="0" y="0"/>
            <a:chExt cx="2768661" cy="269861"/>
          </a:xfrm>
        </p:grpSpPr>
        <p:sp>
          <p:nvSpPr>
            <p:cNvPr name="Freeform 25" id="25"/>
            <p:cNvSpPr/>
            <p:nvPr/>
          </p:nvSpPr>
          <p:spPr>
            <a:xfrm flipH="false" flipV="false" rot="0">
              <a:off x="0" y="0"/>
              <a:ext cx="2768661" cy="269861"/>
            </a:xfrm>
            <a:custGeom>
              <a:avLst/>
              <a:gdLst/>
              <a:ahLst/>
              <a:cxnLst/>
              <a:rect r="r" b="b" t="t" l="l"/>
              <a:pathLst>
                <a:path h="269861" w="2768661">
                  <a:moveTo>
                    <a:pt x="37560" y="0"/>
                  </a:moveTo>
                  <a:lnTo>
                    <a:pt x="2731102" y="0"/>
                  </a:lnTo>
                  <a:cubicBezTo>
                    <a:pt x="2751845" y="0"/>
                    <a:pt x="2768661" y="16816"/>
                    <a:pt x="2768661" y="37560"/>
                  </a:cubicBezTo>
                  <a:lnTo>
                    <a:pt x="2768661" y="232301"/>
                  </a:lnTo>
                  <a:cubicBezTo>
                    <a:pt x="2768661" y="253045"/>
                    <a:pt x="2751845" y="269861"/>
                    <a:pt x="2731102" y="269861"/>
                  </a:cubicBezTo>
                  <a:lnTo>
                    <a:pt x="37560" y="269861"/>
                  </a:lnTo>
                  <a:cubicBezTo>
                    <a:pt x="16816" y="269861"/>
                    <a:pt x="0" y="253045"/>
                    <a:pt x="0" y="232301"/>
                  </a:cubicBezTo>
                  <a:lnTo>
                    <a:pt x="0" y="37560"/>
                  </a:lnTo>
                  <a:cubicBezTo>
                    <a:pt x="0" y="16816"/>
                    <a:pt x="16816" y="0"/>
                    <a:pt x="37560" y="0"/>
                  </a:cubicBezTo>
                  <a:close/>
                </a:path>
              </a:pathLst>
            </a:custGeom>
            <a:solidFill>
              <a:srgbClr val="010101"/>
            </a:solidFill>
          </p:spPr>
        </p:sp>
        <p:sp>
          <p:nvSpPr>
            <p:cNvPr name="TextBox 26" id="26"/>
            <p:cNvSpPr txBox="true"/>
            <p:nvPr/>
          </p:nvSpPr>
          <p:spPr>
            <a:xfrm>
              <a:off x="0" y="-76200"/>
              <a:ext cx="2768661" cy="346061"/>
            </a:xfrm>
            <a:prstGeom prst="rect">
              <a:avLst/>
            </a:prstGeom>
          </p:spPr>
          <p:txBody>
            <a:bodyPr anchor="ctr" rtlCol="false" tIns="50800" lIns="50800" bIns="50800" rIns="50800"/>
            <a:lstStyle/>
            <a:p>
              <a:pPr algn="ctr">
                <a:lnSpc>
                  <a:spcPts val="5319"/>
                </a:lnSpc>
              </a:pPr>
              <a:r>
                <a:rPr lang="en-US" sz="3799">
                  <a:solidFill>
                    <a:srgbClr val="FFFFFF"/>
                  </a:solidFill>
                  <a:latin typeface="Canva Sans 2 Bold"/>
                  <a:ea typeface="Canva Sans 2 Bold"/>
                  <a:cs typeface="Canva Sans 2 Bold"/>
                  <a:sym typeface="Canva Sans 2 Bold"/>
                </a:rPr>
                <a:t>jayendranaik00@gmail.com</a:t>
              </a:r>
            </a:p>
          </p:txBody>
        </p:sp>
      </p:grpSp>
      <p:sp>
        <p:nvSpPr>
          <p:cNvPr name="Freeform 27" id="27"/>
          <p:cNvSpPr/>
          <p:nvPr/>
        </p:nvSpPr>
        <p:spPr>
          <a:xfrm flipH="false" flipV="false" rot="0">
            <a:off x="2475618" y="6312420"/>
            <a:ext cx="1263007" cy="1048296"/>
          </a:xfrm>
          <a:custGeom>
            <a:avLst/>
            <a:gdLst/>
            <a:ahLst/>
            <a:cxnLst/>
            <a:rect r="r" b="b" t="t" l="l"/>
            <a:pathLst>
              <a:path h="1048296" w="1263007">
                <a:moveTo>
                  <a:pt x="0" y="0"/>
                </a:moveTo>
                <a:lnTo>
                  <a:pt x="1263008" y="0"/>
                </a:lnTo>
                <a:lnTo>
                  <a:pt x="1263008" y="1048296"/>
                </a:lnTo>
                <a:lnTo>
                  <a:pt x="0" y="104829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8" id="28"/>
          <p:cNvSpPr/>
          <p:nvPr/>
        </p:nvSpPr>
        <p:spPr>
          <a:xfrm flipH="false" flipV="false" rot="0">
            <a:off x="2599915" y="5028089"/>
            <a:ext cx="1138710" cy="1156051"/>
          </a:xfrm>
          <a:custGeom>
            <a:avLst/>
            <a:gdLst/>
            <a:ahLst/>
            <a:cxnLst/>
            <a:rect r="r" b="b" t="t" l="l"/>
            <a:pathLst>
              <a:path h="1156051" w="1138710">
                <a:moveTo>
                  <a:pt x="0" y="0"/>
                </a:moveTo>
                <a:lnTo>
                  <a:pt x="1138711" y="0"/>
                </a:lnTo>
                <a:lnTo>
                  <a:pt x="1138711" y="1156051"/>
                </a:lnTo>
                <a:lnTo>
                  <a:pt x="0" y="1156051"/>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9" id="29"/>
          <p:cNvSpPr/>
          <p:nvPr/>
        </p:nvSpPr>
        <p:spPr>
          <a:xfrm flipH="false" flipV="false" rot="0">
            <a:off x="2599915" y="7498830"/>
            <a:ext cx="1138710" cy="1138710"/>
          </a:xfrm>
          <a:custGeom>
            <a:avLst/>
            <a:gdLst/>
            <a:ahLst/>
            <a:cxnLst/>
            <a:rect r="r" b="b" t="t" l="l"/>
            <a:pathLst>
              <a:path h="1138710" w="1138710">
                <a:moveTo>
                  <a:pt x="0" y="0"/>
                </a:moveTo>
                <a:lnTo>
                  <a:pt x="1138711" y="0"/>
                </a:lnTo>
                <a:lnTo>
                  <a:pt x="1138711" y="1138710"/>
                </a:lnTo>
                <a:lnTo>
                  <a:pt x="0" y="113871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TextBox 30" id="30"/>
          <p:cNvSpPr txBox="true"/>
          <p:nvPr/>
        </p:nvSpPr>
        <p:spPr>
          <a:xfrm rot="0">
            <a:off x="4179558" y="1141030"/>
            <a:ext cx="9316695" cy="3667984"/>
          </a:xfrm>
          <a:prstGeom prst="rect">
            <a:avLst/>
          </a:prstGeom>
        </p:spPr>
        <p:txBody>
          <a:bodyPr anchor="t" rtlCol="false" tIns="0" lIns="0" bIns="0" rIns="0">
            <a:spAutoFit/>
          </a:bodyPr>
          <a:lstStyle/>
          <a:p>
            <a:pPr algn="ctr" marL="0" indent="0" lvl="0">
              <a:lnSpc>
                <a:spcPts val="12942"/>
              </a:lnSpc>
              <a:spcBef>
                <a:spcPct val="0"/>
              </a:spcBef>
            </a:pPr>
            <a:r>
              <a:rPr lang="en-US" sz="12095" spc="-423">
                <a:solidFill>
                  <a:srgbClr val="FFFFFF"/>
                </a:solidFill>
                <a:latin typeface="Agrandir Bold"/>
                <a:ea typeface="Agrandir Bold"/>
                <a:cs typeface="Agrandir Bold"/>
                <a:sym typeface="Agrandir Bold"/>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DAGNhhAp_R8</dc:identifier>
  <dcterms:modified xsi:type="dcterms:W3CDTF">2011-08-01T06:04:30Z</dcterms:modified>
  <cp:revision>1</cp:revision>
  <dc:title>Credit Card Transaction and Customer Repot Presentation</dc:title>
</cp:coreProperties>
</file>